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8" r:id="rId5"/>
    <p:sldMasterId id="2147483690" r:id="rId6"/>
    <p:sldMasterId id="2147483702" r:id="rId7"/>
    <p:sldMasterId id="2147483714" r:id="rId8"/>
  </p:sldMasterIdLst>
  <p:notesMasterIdLst>
    <p:notesMasterId r:id="rId130"/>
  </p:notesMasterIdLst>
  <p:sldIdLst>
    <p:sldId id="509" r:id="rId9"/>
    <p:sldId id="527" r:id="rId10"/>
    <p:sldId id="510" r:id="rId11"/>
    <p:sldId id="433" r:id="rId12"/>
    <p:sldId id="424" r:id="rId13"/>
    <p:sldId id="419" r:id="rId14"/>
    <p:sldId id="421" r:id="rId15"/>
    <p:sldId id="420" r:id="rId16"/>
    <p:sldId id="432" r:id="rId17"/>
    <p:sldId id="257" r:id="rId18"/>
    <p:sldId id="256" r:id="rId19"/>
    <p:sldId id="258" r:id="rId20"/>
    <p:sldId id="261" r:id="rId21"/>
    <p:sldId id="259" r:id="rId22"/>
    <p:sldId id="493" r:id="rId23"/>
    <p:sldId id="262" r:id="rId24"/>
    <p:sldId id="492" r:id="rId25"/>
    <p:sldId id="264" r:id="rId26"/>
    <p:sldId id="265" r:id="rId27"/>
    <p:sldId id="494" r:id="rId28"/>
    <p:sldId id="267" r:id="rId29"/>
    <p:sldId id="266" r:id="rId30"/>
    <p:sldId id="274" r:id="rId31"/>
    <p:sldId id="495" r:id="rId32"/>
    <p:sldId id="496" r:id="rId33"/>
    <p:sldId id="268" r:id="rId34"/>
    <p:sldId id="300" r:id="rId35"/>
    <p:sldId id="269" r:id="rId36"/>
    <p:sldId id="491" r:id="rId37"/>
    <p:sldId id="270" r:id="rId38"/>
    <p:sldId id="497" r:id="rId39"/>
    <p:sldId id="302" r:id="rId40"/>
    <p:sldId id="271" r:id="rId41"/>
    <p:sldId id="301" r:id="rId42"/>
    <p:sldId id="273" r:id="rId43"/>
    <p:sldId id="489" r:id="rId44"/>
    <p:sldId id="275" r:id="rId45"/>
    <p:sldId id="487" r:id="rId46"/>
    <p:sldId id="278" r:id="rId47"/>
    <p:sldId id="296" r:id="rId48"/>
    <p:sldId id="276" r:id="rId49"/>
    <p:sldId id="263" r:id="rId50"/>
    <p:sldId id="277" r:id="rId51"/>
    <p:sldId id="488" r:id="rId52"/>
    <p:sldId id="486" r:id="rId53"/>
    <p:sldId id="297" r:id="rId54"/>
    <p:sldId id="279" r:id="rId55"/>
    <p:sldId id="499" r:id="rId56"/>
    <p:sldId id="280" r:id="rId57"/>
    <p:sldId id="501" r:id="rId58"/>
    <p:sldId id="281" r:id="rId59"/>
    <p:sldId id="500" r:id="rId60"/>
    <p:sldId id="282" r:id="rId61"/>
    <p:sldId id="283" r:id="rId62"/>
    <p:sldId id="503" r:id="rId63"/>
    <p:sldId id="284" r:id="rId64"/>
    <p:sldId id="474" r:id="rId65"/>
    <p:sldId id="484" r:id="rId66"/>
    <p:sldId id="285" r:id="rId67"/>
    <p:sldId id="286" r:id="rId68"/>
    <p:sldId id="498" r:id="rId69"/>
    <p:sldId id="508" r:id="rId70"/>
    <p:sldId id="287" r:id="rId71"/>
    <p:sldId id="490" r:id="rId72"/>
    <p:sldId id="288" r:id="rId73"/>
    <p:sldId id="298" r:id="rId74"/>
    <p:sldId id="289" r:id="rId75"/>
    <p:sldId id="504" r:id="rId76"/>
    <p:sldId id="290" r:id="rId77"/>
    <p:sldId id="505" r:id="rId78"/>
    <p:sldId id="291" r:id="rId79"/>
    <p:sldId id="292" r:id="rId80"/>
    <p:sldId id="299" r:id="rId81"/>
    <p:sldId id="303" r:id="rId82"/>
    <p:sldId id="485" r:id="rId83"/>
    <p:sldId id="293" r:id="rId84"/>
    <p:sldId id="473" r:id="rId85"/>
    <p:sldId id="462" r:id="rId86"/>
    <p:sldId id="449" r:id="rId87"/>
    <p:sldId id="294" r:id="rId88"/>
    <p:sldId id="507" r:id="rId89"/>
    <p:sldId id="526" r:id="rId90"/>
    <p:sldId id="342" r:id="rId91"/>
    <p:sldId id="511" r:id="rId92"/>
    <p:sldId id="408" r:id="rId93"/>
    <p:sldId id="448" r:id="rId94"/>
    <p:sldId id="413" r:id="rId95"/>
    <p:sldId id="429" r:id="rId96"/>
    <p:sldId id="430" r:id="rId97"/>
    <p:sldId id="363" r:id="rId98"/>
    <p:sldId id="360" r:id="rId99"/>
    <p:sldId id="343" r:id="rId100"/>
    <p:sldId id="441" r:id="rId101"/>
    <p:sldId id="365" r:id="rId102"/>
    <p:sldId id="444" r:id="rId103"/>
    <p:sldId id="445" r:id="rId104"/>
    <p:sldId id="345" r:id="rId105"/>
    <p:sldId id="346" r:id="rId106"/>
    <p:sldId id="347" r:id="rId107"/>
    <p:sldId id="348" r:id="rId108"/>
    <p:sldId id="349" r:id="rId109"/>
    <p:sldId id="371" r:id="rId110"/>
    <p:sldId id="512" r:id="rId111"/>
    <p:sldId id="409" r:id="rId112"/>
    <p:sldId id="447" r:id="rId113"/>
    <p:sldId id="513" r:id="rId114"/>
    <p:sldId id="514" r:id="rId115"/>
    <p:sldId id="422" r:id="rId116"/>
    <p:sldId id="423" r:id="rId117"/>
    <p:sldId id="515" r:id="rId118"/>
    <p:sldId id="516" r:id="rId119"/>
    <p:sldId id="517" r:id="rId120"/>
    <p:sldId id="518" r:id="rId121"/>
    <p:sldId id="260" r:id="rId122"/>
    <p:sldId id="519" r:id="rId123"/>
    <p:sldId id="520" r:id="rId124"/>
    <p:sldId id="521" r:id="rId125"/>
    <p:sldId id="522" r:id="rId126"/>
    <p:sldId id="523" r:id="rId127"/>
    <p:sldId id="524" r:id="rId128"/>
    <p:sldId id="525" r:id="rId1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91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28" Type="http://schemas.openxmlformats.org/officeDocument/2006/relationships/slide" Target="slides/slide120.xml"/><Relationship Id="rId5" Type="http://schemas.openxmlformats.org/officeDocument/2006/relationships/slideMaster" Target="slideMasters/slideMaster2.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134" Type="http://schemas.openxmlformats.org/officeDocument/2006/relationships/tableStyles" Target="tableStyles.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slide" Target="slides/slide116.xml"/><Relationship Id="rId129" Type="http://schemas.openxmlformats.org/officeDocument/2006/relationships/slide" Target="slides/slide121.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slide" Target="slides/slide111.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0" Type="http://schemas.openxmlformats.org/officeDocument/2006/relationships/notesMaster" Target="notesMasters/notesMaster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presProps" Target="presProps.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3" Type="http://schemas.openxmlformats.org/officeDocument/2006/relationships/customXml" Target="../customXml/item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viewProps" Target="viewProps.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4" Type="http://schemas.openxmlformats.org/officeDocument/2006/relationships/slideMaster" Target="slideMasters/slideMaster1.xml"/><Relationship Id="rId9" Type="http://schemas.openxmlformats.org/officeDocument/2006/relationships/slide" Target="slides/slide1.xml"/><Relationship Id="rId26" Type="http://schemas.openxmlformats.org/officeDocument/2006/relationships/slide" Target="slides/slide18.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10B4BF-AD7E-4B41-80B8-F3E526C73D13}" type="datetimeFigureOut">
              <a:rPr lang="en-US" smtClean="0"/>
              <a:t>12/23/2025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B19794-3716-4E5E-86DD-324EC8EE6AD5}" type="slidenum">
              <a:rPr lang="en-US" smtClean="0"/>
              <a:t>‹#›</a:t>
            </a:fld>
            <a:endParaRPr lang="en-US"/>
          </a:p>
        </p:txBody>
      </p:sp>
    </p:spTree>
    <p:extLst>
      <p:ext uri="{BB962C8B-B14F-4D97-AF65-F5344CB8AC3E}">
        <p14:creationId xmlns:p14="http://schemas.microsoft.com/office/powerpoint/2010/main" val="1050482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B19794-3716-4E5E-86DD-324EC8EE6AD5}" type="slidenum">
              <a:rPr lang="en-US" smtClean="0"/>
              <a:t>10</a:t>
            </a:fld>
            <a:endParaRPr lang="en-US"/>
          </a:p>
        </p:txBody>
      </p:sp>
    </p:spTree>
    <p:extLst>
      <p:ext uri="{BB962C8B-B14F-4D97-AF65-F5344CB8AC3E}">
        <p14:creationId xmlns:p14="http://schemas.microsoft.com/office/powerpoint/2010/main" val="36198256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1145D-B422-E52B-B1D9-8A2FDC8067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5FA492-4AD8-E000-164E-07D8FFBE0A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E2CE8A-4924-8E1E-8E17-12C55A8E05DD}"/>
              </a:ext>
            </a:extLst>
          </p:cNvPr>
          <p:cNvSpPr>
            <a:spLocks noGrp="1"/>
          </p:cNvSpPr>
          <p:nvPr>
            <p:ph type="body" idx="1"/>
          </p:nvPr>
        </p:nvSpPr>
        <p:spPr/>
        <p:txBody>
          <a:bodyPr/>
          <a:lstStyle/>
          <a:p>
            <a:r>
              <a:rPr lang="en-US"/>
              <a:t>Other than main egress door only, not for main egress door.</a:t>
            </a:r>
          </a:p>
        </p:txBody>
      </p:sp>
      <p:sp>
        <p:nvSpPr>
          <p:cNvPr id="4" name="Slide Number Placeholder 3">
            <a:extLst>
              <a:ext uri="{FF2B5EF4-FFF2-40B4-BE49-F238E27FC236}">
                <a16:creationId xmlns:a16="http://schemas.microsoft.com/office/drawing/2014/main" id="{7ED60F68-81E0-C16C-C24C-7C9FD66F3D47}"/>
              </a:ext>
            </a:extLst>
          </p:cNvPr>
          <p:cNvSpPr>
            <a:spLocks noGrp="1"/>
          </p:cNvSpPr>
          <p:nvPr>
            <p:ph type="sldNum" sz="quarter" idx="5"/>
          </p:nvPr>
        </p:nvSpPr>
        <p:spPr/>
        <p:txBody>
          <a:bodyPr/>
          <a:lstStyle/>
          <a:p>
            <a:fld id="{78B19794-3716-4E5E-86DD-324EC8EE6AD5}" type="slidenum">
              <a:rPr lang="en-US" smtClean="0"/>
              <a:t>20</a:t>
            </a:fld>
            <a:endParaRPr lang="en-US"/>
          </a:p>
        </p:txBody>
      </p:sp>
    </p:spTree>
    <p:extLst>
      <p:ext uri="{BB962C8B-B14F-4D97-AF65-F5344CB8AC3E}">
        <p14:creationId xmlns:p14="http://schemas.microsoft.com/office/powerpoint/2010/main" val="2287985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79CDE-D900-51F9-F6DC-271F754F2D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9714EA-4F30-7882-0929-8B4F3F9DB7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946AE7-C56C-9A12-34D4-75E7B5D30AB1}"/>
              </a:ext>
            </a:extLst>
          </p:cNvPr>
          <p:cNvSpPr>
            <a:spLocks noGrp="1"/>
          </p:cNvSpPr>
          <p:nvPr>
            <p:ph type="body" idx="1"/>
          </p:nvPr>
        </p:nvSpPr>
        <p:spPr/>
        <p:txBody>
          <a:bodyPr/>
          <a:lstStyle/>
          <a:p>
            <a:r>
              <a:rPr lang="en-US"/>
              <a:t>Amending language a little just to make it clearer that it only applies to </a:t>
            </a:r>
            <a:r>
              <a:rPr kumimoji="0" lang="en-US" sz="1200" b="0" i="0" u="none" strike="noStrike" kern="1200" cap="none" spc="0" normalizeH="0" baseline="0" noProof="0">
                <a:ln>
                  <a:noFill/>
                </a:ln>
                <a:solidFill>
                  <a:sysClr val="window" lastClr="FFFFFF">
                    <a:lumMod val="95000"/>
                  </a:sysClr>
                </a:solidFill>
                <a:effectLst/>
                <a:uLnTx/>
                <a:uFillTx/>
                <a:latin typeface="normal Verdana"/>
                <a:ea typeface="+mn-ea"/>
                <a:cs typeface="+mn-cs"/>
              </a:rPr>
              <a:t>headroom height, width, tread and riser dimension, or landing size. That was the intent of the original section in the national code, but we just worded it “better”.</a:t>
            </a:r>
            <a:endParaRPr lang="en-US"/>
          </a:p>
        </p:txBody>
      </p:sp>
      <p:sp>
        <p:nvSpPr>
          <p:cNvPr id="4" name="Slide Number Placeholder 3">
            <a:extLst>
              <a:ext uri="{FF2B5EF4-FFF2-40B4-BE49-F238E27FC236}">
                <a16:creationId xmlns:a16="http://schemas.microsoft.com/office/drawing/2014/main" id="{5996D069-C516-D0C9-C762-99517BE2E792}"/>
              </a:ext>
            </a:extLst>
          </p:cNvPr>
          <p:cNvSpPr>
            <a:spLocks noGrp="1"/>
          </p:cNvSpPr>
          <p:nvPr>
            <p:ph type="sldNum" sz="quarter" idx="5"/>
          </p:nvPr>
        </p:nvSpPr>
        <p:spPr/>
        <p:txBody>
          <a:bodyPr/>
          <a:lstStyle/>
          <a:p>
            <a:fld id="{78B19794-3716-4E5E-86DD-324EC8EE6AD5}" type="slidenum">
              <a:rPr lang="en-US" smtClean="0"/>
              <a:t>21</a:t>
            </a:fld>
            <a:endParaRPr lang="en-US"/>
          </a:p>
        </p:txBody>
      </p:sp>
    </p:spTree>
    <p:extLst>
      <p:ext uri="{BB962C8B-B14F-4D97-AF65-F5344CB8AC3E}">
        <p14:creationId xmlns:p14="http://schemas.microsoft.com/office/powerpoint/2010/main" val="8621945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B19794-3716-4E5E-86DD-324EC8EE6AD5}" type="slidenum">
              <a:rPr lang="en-US" smtClean="0"/>
              <a:t>22</a:t>
            </a:fld>
            <a:endParaRPr lang="en-US"/>
          </a:p>
        </p:txBody>
      </p:sp>
    </p:spTree>
    <p:extLst>
      <p:ext uri="{BB962C8B-B14F-4D97-AF65-F5344CB8AC3E}">
        <p14:creationId xmlns:p14="http://schemas.microsoft.com/office/powerpoint/2010/main" val="11973464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6B011-6D09-4817-67C3-54BB713BF0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2A374D-18AF-CD9E-3787-DEF0CFD6BD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DD0D73-C639-06DC-5163-1CE079670BB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047CC4C-1D1A-61B2-5377-4A7B92412EBF}"/>
              </a:ext>
            </a:extLst>
          </p:cNvPr>
          <p:cNvSpPr>
            <a:spLocks noGrp="1"/>
          </p:cNvSpPr>
          <p:nvPr>
            <p:ph type="sldNum" sz="quarter" idx="5"/>
          </p:nvPr>
        </p:nvSpPr>
        <p:spPr/>
        <p:txBody>
          <a:bodyPr/>
          <a:lstStyle/>
          <a:p>
            <a:fld id="{78B19794-3716-4E5E-86DD-324EC8EE6AD5}" type="slidenum">
              <a:rPr lang="en-US" smtClean="0"/>
              <a:t>23</a:t>
            </a:fld>
            <a:endParaRPr lang="en-US"/>
          </a:p>
        </p:txBody>
      </p:sp>
    </p:spTree>
    <p:extLst>
      <p:ext uri="{BB962C8B-B14F-4D97-AF65-F5344CB8AC3E}">
        <p14:creationId xmlns:p14="http://schemas.microsoft.com/office/powerpoint/2010/main" val="28496810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FA701-3E67-32FD-FF41-93CCF37E6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6BE9A7-7597-A931-C254-FD03E2B6E5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1B8BDD-472B-B628-80C7-5A2B0CC4DBD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AC8D56D-6D88-F431-E255-F9ADE84F37A0}"/>
              </a:ext>
            </a:extLst>
          </p:cNvPr>
          <p:cNvSpPr>
            <a:spLocks noGrp="1"/>
          </p:cNvSpPr>
          <p:nvPr>
            <p:ph type="sldNum" sz="quarter" idx="5"/>
          </p:nvPr>
        </p:nvSpPr>
        <p:spPr/>
        <p:txBody>
          <a:bodyPr/>
          <a:lstStyle/>
          <a:p>
            <a:fld id="{78B19794-3716-4E5E-86DD-324EC8EE6AD5}" type="slidenum">
              <a:rPr lang="en-US" smtClean="0"/>
              <a:t>24</a:t>
            </a:fld>
            <a:endParaRPr lang="en-US"/>
          </a:p>
        </p:txBody>
      </p:sp>
    </p:spTree>
    <p:extLst>
      <p:ext uri="{BB962C8B-B14F-4D97-AF65-F5344CB8AC3E}">
        <p14:creationId xmlns:p14="http://schemas.microsoft.com/office/powerpoint/2010/main" val="556775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0DC57-F075-6B9B-C8C5-BD3B3FE790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FB5908-336B-E567-D85A-CE17C8C9F7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B40799-2D01-AF44-985B-F19E8FF3ADF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C35EF83-E5FB-6E5E-A912-7A2938E1380E}"/>
              </a:ext>
            </a:extLst>
          </p:cNvPr>
          <p:cNvSpPr>
            <a:spLocks noGrp="1"/>
          </p:cNvSpPr>
          <p:nvPr>
            <p:ph type="sldNum" sz="quarter" idx="5"/>
          </p:nvPr>
        </p:nvSpPr>
        <p:spPr/>
        <p:txBody>
          <a:bodyPr/>
          <a:lstStyle/>
          <a:p>
            <a:fld id="{78B19794-3716-4E5E-86DD-324EC8EE6AD5}" type="slidenum">
              <a:rPr lang="en-US" smtClean="0"/>
              <a:t>25</a:t>
            </a:fld>
            <a:endParaRPr lang="en-US"/>
          </a:p>
        </p:txBody>
      </p:sp>
    </p:spTree>
    <p:extLst>
      <p:ext uri="{BB962C8B-B14F-4D97-AF65-F5344CB8AC3E}">
        <p14:creationId xmlns:p14="http://schemas.microsoft.com/office/powerpoint/2010/main" val="10997649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11A27A-3D12-4BAF-536B-03FCEAC013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CBB884-48EA-0206-C6DC-EA2EFEE27A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8928B4-38CC-4CDF-3F66-6B7AD51D274A}"/>
              </a:ext>
            </a:extLst>
          </p:cNvPr>
          <p:cNvSpPr>
            <a:spLocks noGrp="1"/>
          </p:cNvSpPr>
          <p:nvPr>
            <p:ph type="body" idx="1"/>
          </p:nvPr>
        </p:nvSpPr>
        <p:spPr/>
        <p:txBody>
          <a:bodyPr/>
          <a:lstStyle/>
          <a:p>
            <a:r>
              <a:rPr lang="en-US"/>
              <a:t>For firefighters, primarily. </a:t>
            </a:r>
            <a:r>
              <a:rPr lang="en-US" sz="1200">
                <a:solidFill>
                  <a:srgbClr val="FFFF00"/>
                </a:solidFill>
                <a:latin typeface="normal Verdana"/>
              </a:rPr>
              <a:t>UL3741 is testing criteria that basically proves that firefighters can cut out and remove sections of the BIPV system without encountering a shock hazard, so they are unlikely to be damaged by a ladder. Code testimony stated that most BIPV systems are rated to UL3741. This does not apply to regular panels that are obviously solar panels when you see them, it’s for systems that blend in and are not obvious.</a:t>
            </a:r>
            <a:endParaRPr lang="en-US"/>
          </a:p>
        </p:txBody>
      </p:sp>
      <p:sp>
        <p:nvSpPr>
          <p:cNvPr id="4" name="Slide Number Placeholder 3">
            <a:extLst>
              <a:ext uri="{FF2B5EF4-FFF2-40B4-BE49-F238E27FC236}">
                <a16:creationId xmlns:a16="http://schemas.microsoft.com/office/drawing/2014/main" id="{29003D0D-0AA9-89D9-F784-0364C558F2C0}"/>
              </a:ext>
            </a:extLst>
          </p:cNvPr>
          <p:cNvSpPr>
            <a:spLocks noGrp="1"/>
          </p:cNvSpPr>
          <p:nvPr>
            <p:ph type="sldNum" sz="quarter" idx="5"/>
          </p:nvPr>
        </p:nvSpPr>
        <p:spPr/>
        <p:txBody>
          <a:bodyPr/>
          <a:lstStyle/>
          <a:p>
            <a:fld id="{78B19794-3716-4E5E-86DD-324EC8EE6AD5}" type="slidenum">
              <a:rPr lang="en-US" smtClean="0"/>
              <a:t>26</a:t>
            </a:fld>
            <a:endParaRPr lang="en-US"/>
          </a:p>
        </p:txBody>
      </p:sp>
    </p:spTree>
    <p:extLst>
      <p:ext uri="{BB962C8B-B14F-4D97-AF65-F5344CB8AC3E}">
        <p14:creationId xmlns:p14="http://schemas.microsoft.com/office/powerpoint/2010/main" val="23949915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35F5E-67E5-8A26-32C9-0169FEB0DB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53C68E-15B4-5A2D-3A2C-A388CC691B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DF5F97-66AC-0DD2-E67C-3793EFC3057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CC3CEA2-3980-9938-C838-4ECDD5FD9BD5}"/>
              </a:ext>
            </a:extLst>
          </p:cNvPr>
          <p:cNvSpPr>
            <a:spLocks noGrp="1"/>
          </p:cNvSpPr>
          <p:nvPr>
            <p:ph type="sldNum" sz="quarter" idx="5"/>
          </p:nvPr>
        </p:nvSpPr>
        <p:spPr/>
        <p:txBody>
          <a:bodyPr/>
          <a:lstStyle/>
          <a:p>
            <a:fld id="{78B19794-3716-4E5E-86DD-324EC8EE6AD5}" type="slidenum">
              <a:rPr lang="en-US" smtClean="0"/>
              <a:t>27</a:t>
            </a:fld>
            <a:endParaRPr lang="en-US"/>
          </a:p>
        </p:txBody>
      </p:sp>
    </p:spTree>
    <p:extLst>
      <p:ext uri="{BB962C8B-B14F-4D97-AF65-F5344CB8AC3E}">
        <p14:creationId xmlns:p14="http://schemas.microsoft.com/office/powerpoint/2010/main" val="1350167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70F041-659D-5224-6736-F2E5C58AFC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2716AA-0B21-7349-814E-C930E79B4E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6A7B47-9582-4E9D-0343-395F1D12EF19}"/>
              </a:ext>
            </a:extLst>
          </p:cNvPr>
          <p:cNvSpPr>
            <a:spLocks noGrp="1"/>
          </p:cNvSpPr>
          <p:nvPr>
            <p:ph type="body" idx="1"/>
          </p:nvPr>
        </p:nvSpPr>
        <p:spPr/>
        <p:txBody>
          <a:bodyPr/>
          <a:lstStyle/>
          <a:p>
            <a:r>
              <a:rPr lang="en-US"/>
              <a:t>Roof assemblies have to meet a Class A, B, or C rating, but the tests to evaluate that are not compatible with some solar panels. For that reason, guidance is given as to what fire rating/testing is required for each type of roof construction. An “elevated support structure” is not defined, but is intended to mean a carport or a solar rack that is tall enough to walk under. The “elevated support structure” is not intended to be a roof for the purposes of evaluating the number of stories, but obviously creates some similar fire hazards. </a:t>
            </a:r>
          </a:p>
        </p:txBody>
      </p:sp>
      <p:sp>
        <p:nvSpPr>
          <p:cNvPr id="4" name="Slide Number Placeholder 3">
            <a:extLst>
              <a:ext uri="{FF2B5EF4-FFF2-40B4-BE49-F238E27FC236}">
                <a16:creationId xmlns:a16="http://schemas.microsoft.com/office/drawing/2014/main" id="{9B363AA0-80C2-56DB-6289-CA60FD2FCE88}"/>
              </a:ext>
            </a:extLst>
          </p:cNvPr>
          <p:cNvSpPr>
            <a:spLocks noGrp="1"/>
          </p:cNvSpPr>
          <p:nvPr>
            <p:ph type="sldNum" sz="quarter" idx="5"/>
          </p:nvPr>
        </p:nvSpPr>
        <p:spPr/>
        <p:txBody>
          <a:bodyPr/>
          <a:lstStyle/>
          <a:p>
            <a:fld id="{78B19794-3716-4E5E-86DD-324EC8EE6AD5}" type="slidenum">
              <a:rPr lang="en-US" smtClean="0"/>
              <a:t>28</a:t>
            </a:fld>
            <a:endParaRPr lang="en-US"/>
          </a:p>
        </p:txBody>
      </p:sp>
    </p:spTree>
    <p:extLst>
      <p:ext uri="{BB962C8B-B14F-4D97-AF65-F5344CB8AC3E}">
        <p14:creationId xmlns:p14="http://schemas.microsoft.com/office/powerpoint/2010/main" val="27086446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89221-3679-F14B-BF7E-48EC77FF96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924D1B-98E0-829D-8792-626350752E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20BE92-92B2-D8E9-DD33-B8C16B4801CF}"/>
              </a:ext>
            </a:extLst>
          </p:cNvPr>
          <p:cNvSpPr>
            <a:spLocks noGrp="1"/>
          </p:cNvSpPr>
          <p:nvPr>
            <p:ph type="body" idx="1"/>
          </p:nvPr>
        </p:nvSpPr>
        <p:spPr/>
        <p:txBody>
          <a:bodyPr/>
          <a:lstStyle/>
          <a:p>
            <a:r>
              <a:rPr lang="en-US"/>
              <a:t>Roof assemblies have to meet a Class A, B, or C rating, but the tests to evaluate that are not compatible with some solar panels. For that reason, guidance is given as to what fire rating/testing is required for each type of roof construction. An “elevated support structure” is not defined, but is intended to mean a carport or a solar rack that is tall enough to walk under. The “elevated support structure” is not intended to be a roof for the purposes of evaluating the number of stories, but obviously creates some similar fire hazards. Both the pergola attached to the house and the non-combustible detached “carport” need to comply with this section.</a:t>
            </a:r>
          </a:p>
        </p:txBody>
      </p:sp>
      <p:sp>
        <p:nvSpPr>
          <p:cNvPr id="4" name="Slide Number Placeholder 3">
            <a:extLst>
              <a:ext uri="{FF2B5EF4-FFF2-40B4-BE49-F238E27FC236}">
                <a16:creationId xmlns:a16="http://schemas.microsoft.com/office/drawing/2014/main" id="{8C1A2415-B70C-D07D-7A7E-87447A13342E}"/>
              </a:ext>
            </a:extLst>
          </p:cNvPr>
          <p:cNvSpPr>
            <a:spLocks noGrp="1"/>
          </p:cNvSpPr>
          <p:nvPr>
            <p:ph type="sldNum" sz="quarter" idx="5"/>
          </p:nvPr>
        </p:nvSpPr>
        <p:spPr/>
        <p:txBody>
          <a:bodyPr/>
          <a:lstStyle/>
          <a:p>
            <a:fld id="{78B19794-3716-4E5E-86DD-324EC8EE6AD5}" type="slidenum">
              <a:rPr lang="en-US" smtClean="0"/>
              <a:t>29</a:t>
            </a:fld>
            <a:endParaRPr lang="en-US"/>
          </a:p>
        </p:txBody>
      </p:sp>
    </p:spTree>
    <p:extLst>
      <p:ext uri="{BB962C8B-B14F-4D97-AF65-F5344CB8AC3E}">
        <p14:creationId xmlns:p14="http://schemas.microsoft.com/office/powerpoint/2010/main" val="695359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90 mph “allowable stress design” vs 115 “ultimate winds speed” – one is basically the same as the other in the IRC world for all intents and purposes.</a:t>
            </a:r>
          </a:p>
        </p:txBody>
      </p:sp>
      <p:sp>
        <p:nvSpPr>
          <p:cNvPr id="4" name="Slide Number Placeholder 3"/>
          <p:cNvSpPr>
            <a:spLocks noGrp="1"/>
          </p:cNvSpPr>
          <p:nvPr>
            <p:ph type="sldNum" sz="quarter" idx="5"/>
          </p:nvPr>
        </p:nvSpPr>
        <p:spPr/>
        <p:txBody>
          <a:bodyPr/>
          <a:lstStyle/>
          <a:p>
            <a:fld id="{78B19794-3716-4E5E-86DD-324EC8EE6AD5}" type="slidenum">
              <a:rPr lang="en-US" smtClean="0"/>
              <a:t>12</a:t>
            </a:fld>
            <a:endParaRPr lang="en-US"/>
          </a:p>
        </p:txBody>
      </p:sp>
    </p:spTree>
    <p:extLst>
      <p:ext uri="{BB962C8B-B14F-4D97-AF65-F5344CB8AC3E}">
        <p14:creationId xmlns:p14="http://schemas.microsoft.com/office/powerpoint/2010/main" val="29467932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B78A0-C3DD-A195-9EA3-671AF353B9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2AD855-A7CB-A3FC-03C4-074451315F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9E8A9F-8504-2331-E72E-3B012F408C6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No reason to rate the walls and not rate the door. Lithium Energy Storage Systems like the Tesla Powerwall burn at approximately 2,000 degrees Fahrenheit, and rooms normally flash over around 1,000 degrees.</a:t>
            </a:r>
          </a:p>
          <a:p>
            <a:endParaRPr lang="en-US"/>
          </a:p>
        </p:txBody>
      </p:sp>
      <p:sp>
        <p:nvSpPr>
          <p:cNvPr id="4" name="Slide Number Placeholder 3">
            <a:extLst>
              <a:ext uri="{FF2B5EF4-FFF2-40B4-BE49-F238E27FC236}">
                <a16:creationId xmlns:a16="http://schemas.microsoft.com/office/drawing/2014/main" id="{9602E1F3-28FD-9475-078E-EEEF9E7E5F37}"/>
              </a:ext>
            </a:extLst>
          </p:cNvPr>
          <p:cNvSpPr>
            <a:spLocks noGrp="1"/>
          </p:cNvSpPr>
          <p:nvPr>
            <p:ph type="sldNum" sz="quarter" idx="5"/>
          </p:nvPr>
        </p:nvSpPr>
        <p:spPr/>
        <p:txBody>
          <a:bodyPr/>
          <a:lstStyle/>
          <a:p>
            <a:fld id="{78B19794-3716-4E5E-86DD-324EC8EE6AD5}" type="slidenum">
              <a:rPr lang="en-US" smtClean="0"/>
              <a:t>30</a:t>
            </a:fld>
            <a:endParaRPr lang="en-US"/>
          </a:p>
        </p:txBody>
      </p:sp>
    </p:spTree>
    <p:extLst>
      <p:ext uri="{BB962C8B-B14F-4D97-AF65-F5344CB8AC3E}">
        <p14:creationId xmlns:p14="http://schemas.microsoft.com/office/powerpoint/2010/main" val="9930802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9B8A7-4501-20D6-E5C3-AFDAEA36B5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D1AF05-2434-04C1-CC39-344DB3FA5B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9ABAF7-F34B-9996-B5D4-3D386CCBEFA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5F66A54-94E6-371C-1B9A-4A42055D3574}"/>
              </a:ext>
            </a:extLst>
          </p:cNvPr>
          <p:cNvSpPr>
            <a:spLocks noGrp="1"/>
          </p:cNvSpPr>
          <p:nvPr>
            <p:ph type="sldNum" sz="quarter" idx="5"/>
          </p:nvPr>
        </p:nvSpPr>
        <p:spPr/>
        <p:txBody>
          <a:bodyPr/>
          <a:lstStyle/>
          <a:p>
            <a:fld id="{78B19794-3716-4E5E-86DD-324EC8EE6AD5}" type="slidenum">
              <a:rPr lang="en-US" smtClean="0"/>
              <a:t>31</a:t>
            </a:fld>
            <a:endParaRPr lang="en-US"/>
          </a:p>
        </p:txBody>
      </p:sp>
    </p:spTree>
    <p:extLst>
      <p:ext uri="{BB962C8B-B14F-4D97-AF65-F5344CB8AC3E}">
        <p14:creationId xmlns:p14="http://schemas.microsoft.com/office/powerpoint/2010/main" val="16036174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1196D-A0BE-DE23-1983-5411930BD8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538943-D808-896E-0325-964F3389E8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88567E-0447-38FC-A27E-C5DC3FCFEC3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E57F14B-80C0-1EA7-33E5-8EBBCF28B90F}"/>
              </a:ext>
            </a:extLst>
          </p:cNvPr>
          <p:cNvSpPr>
            <a:spLocks noGrp="1"/>
          </p:cNvSpPr>
          <p:nvPr>
            <p:ph type="sldNum" sz="quarter" idx="5"/>
          </p:nvPr>
        </p:nvSpPr>
        <p:spPr/>
        <p:txBody>
          <a:bodyPr/>
          <a:lstStyle/>
          <a:p>
            <a:fld id="{78B19794-3716-4E5E-86DD-324EC8EE6AD5}" type="slidenum">
              <a:rPr lang="en-US" smtClean="0"/>
              <a:t>32</a:t>
            </a:fld>
            <a:endParaRPr lang="en-US"/>
          </a:p>
        </p:txBody>
      </p:sp>
    </p:spTree>
    <p:extLst>
      <p:ext uri="{BB962C8B-B14F-4D97-AF65-F5344CB8AC3E}">
        <p14:creationId xmlns:p14="http://schemas.microsoft.com/office/powerpoint/2010/main" val="22602415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CEA20-0952-EAB2-3EC8-28FCBF6948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CD7186-6F2C-5DEF-3981-65B2234144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243602-248A-F39B-7E37-BC08A764C09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EC9DC25-5941-4C80-4E20-F6F99BCF3390}"/>
              </a:ext>
            </a:extLst>
          </p:cNvPr>
          <p:cNvSpPr>
            <a:spLocks noGrp="1"/>
          </p:cNvSpPr>
          <p:nvPr>
            <p:ph type="sldNum" sz="quarter" idx="5"/>
          </p:nvPr>
        </p:nvSpPr>
        <p:spPr/>
        <p:txBody>
          <a:bodyPr/>
          <a:lstStyle/>
          <a:p>
            <a:fld id="{78B19794-3716-4E5E-86DD-324EC8EE6AD5}" type="slidenum">
              <a:rPr lang="en-US" smtClean="0"/>
              <a:t>33</a:t>
            </a:fld>
            <a:endParaRPr lang="en-US"/>
          </a:p>
        </p:txBody>
      </p:sp>
    </p:spTree>
    <p:extLst>
      <p:ext uri="{BB962C8B-B14F-4D97-AF65-F5344CB8AC3E}">
        <p14:creationId xmlns:p14="http://schemas.microsoft.com/office/powerpoint/2010/main" val="25299629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8A00C-8B31-AE87-1243-69A0CCEF2C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A51758-5EA2-EF15-917B-49F9A616AB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8B8AF9-8AE5-CB45-4146-6EE7318963A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44B4077-3865-BA3D-E3F2-06E24B42B7A2}"/>
              </a:ext>
            </a:extLst>
          </p:cNvPr>
          <p:cNvSpPr>
            <a:spLocks noGrp="1"/>
          </p:cNvSpPr>
          <p:nvPr>
            <p:ph type="sldNum" sz="quarter" idx="5"/>
          </p:nvPr>
        </p:nvSpPr>
        <p:spPr/>
        <p:txBody>
          <a:bodyPr/>
          <a:lstStyle/>
          <a:p>
            <a:fld id="{78B19794-3716-4E5E-86DD-324EC8EE6AD5}" type="slidenum">
              <a:rPr lang="en-US" smtClean="0"/>
              <a:t>34</a:t>
            </a:fld>
            <a:endParaRPr lang="en-US"/>
          </a:p>
        </p:txBody>
      </p:sp>
    </p:spTree>
    <p:extLst>
      <p:ext uri="{BB962C8B-B14F-4D97-AF65-F5344CB8AC3E}">
        <p14:creationId xmlns:p14="http://schemas.microsoft.com/office/powerpoint/2010/main" val="12829197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2EC1C-221B-0C5E-586E-A371C5DD63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56C008-C1B8-05AB-4DB0-E97A42DA06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7A5279-73B4-E128-DA73-2C0F1B8ED71B}"/>
              </a:ext>
            </a:extLst>
          </p:cNvPr>
          <p:cNvSpPr>
            <a:spLocks noGrp="1"/>
          </p:cNvSpPr>
          <p:nvPr>
            <p:ph type="body" idx="1"/>
          </p:nvPr>
        </p:nvSpPr>
        <p:spPr/>
        <p:txBody>
          <a:bodyPr/>
          <a:lstStyle/>
          <a:p>
            <a:r>
              <a:rPr lang="en-US"/>
              <a:t>Steel bollards - </a:t>
            </a:r>
            <a:r>
              <a:rPr lang="en-US" sz="1200" b="0" i="0" kern="1200">
                <a:solidFill>
                  <a:schemeClr val="tx1"/>
                </a:solidFill>
                <a:effectLst/>
                <a:latin typeface="+mn-lt"/>
                <a:ea typeface="+mn-ea"/>
                <a:cs typeface="+mn-cs"/>
              </a:rPr>
              <a:t>Schedule 80 steel pipe embedded in a concrete pier not less than 12 inches (305 mm) deep and 6 inches or Schedule 80 steel pipe fully welded to a steel plate not less than 8 inches (203 mm) in length by 1/4 inch (6.4 mm) in thickness and bolted to a concrete floor by means of 4 1/2-inch (114 mm) concrete anchors imbedded not less than 3 inches (76 mm)52 mm) in diameter, or premanufactured steel pipe bollards filled with concrete and anchored in accordance with the manufacturer’s installation instructions. Bollards shall not encroach on working space.</a:t>
            </a:r>
            <a:endParaRPr lang="en-US"/>
          </a:p>
        </p:txBody>
      </p:sp>
      <p:sp>
        <p:nvSpPr>
          <p:cNvPr id="4" name="Slide Number Placeholder 3">
            <a:extLst>
              <a:ext uri="{FF2B5EF4-FFF2-40B4-BE49-F238E27FC236}">
                <a16:creationId xmlns:a16="http://schemas.microsoft.com/office/drawing/2014/main" id="{B9C22750-AFC2-603A-C925-472B8B06E477}"/>
              </a:ext>
            </a:extLst>
          </p:cNvPr>
          <p:cNvSpPr>
            <a:spLocks noGrp="1"/>
          </p:cNvSpPr>
          <p:nvPr>
            <p:ph type="sldNum" sz="quarter" idx="5"/>
          </p:nvPr>
        </p:nvSpPr>
        <p:spPr/>
        <p:txBody>
          <a:bodyPr/>
          <a:lstStyle/>
          <a:p>
            <a:fld id="{78B19794-3716-4E5E-86DD-324EC8EE6AD5}" type="slidenum">
              <a:rPr lang="en-US" smtClean="0"/>
              <a:t>35</a:t>
            </a:fld>
            <a:endParaRPr lang="en-US"/>
          </a:p>
        </p:txBody>
      </p:sp>
    </p:spTree>
    <p:extLst>
      <p:ext uri="{BB962C8B-B14F-4D97-AF65-F5344CB8AC3E}">
        <p14:creationId xmlns:p14="http://schemas.microsoft.com/office/powerpoint/2010/main" val="8624333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D4C6C-BD43-D68A-7EF2-69856F7AE7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3E06AD-5636-FD8F-DDF6-A54049A2F9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C3C045-CB0F-93FB-59EB-7CED2AB6AD19}"/>
              </a:ext>
            </a:extLst>
          </p:cNvPr>
          <p:cNvSpPr>
            <a:spLocks noGrp="1"/>
          </p:cNvSpPr>
          <p:nvPr>
            <p:ph type="body" idx="1"/>
          </p:nvPr>
        </p:nvSpPr>
        <p:spPr/>
        <p:txBody>
          <a:bodyPr/>
          <a:lstStyle/>
          <a:p>
            <a:r>
              <a:rPr lang="en-US"/>
              <a:t>Showing the steel bollards, the concrete curbs 54” away, and “other approved means that can withstand 2000 PSF” – like a giant concrete block, or a limestone retaining wall chunk. </a:t>
            </a:r>
          </a:p>
        </p:txBody>
      </p:sp>
      <p:sp>
        <p:nvSpPr>
          <p:cNvPr id="4" name="Slide Number Placeholder 3">
            <a:extLst>
              <a:ext uri="{FF2B5EF4-FFF2-40B4-BE49-F238E27FC236}">
                <a16:creationId xmlns:a16="http://schemas.microsoft.com/office/drawing/2014/main" id="{7E042F70-054E-1D51-B1B1-DDF7A9E3195A}"/>
              </a:ext>
            </a:extLst>
          </p:cNvPr>
          <p:cNvSpPr>
            <a:spLocks noGrp="1"/>
          </p:cNvSpPr>
          <p:nvPr>
            <p:ph type="sldNum" sz="quarter" idx="5"/>
          </p:nvPr>
        </p:nvSpPr>
        <p:spPr/>
        <p:txBody>
          <a:bodyPr/>
          <a:lstStyle/>
          <a:p>
            <a:fld id="{78B19794-3716-4E5E-86DD-324EC8EE6AD5}" type="slidenum">
              <a:rPr lang="en-US" smtClean="0"/>
              <a:t>36</a:t>
            </a:fld>
            <a:endParaRPr lang="en-US"/>
          </a:p>
        </p:txBody>
      </p:sp>
    </p:spTree>
    <p:extLst>
      <p:ext uri="{BB962C8B-B14F-4D97-AF65-F5344CB8AC3E}">
        <p14:creationId xmlns:p14="http://schemas.microsoft.com/office/powerpoint/2010/main" val="34894937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60120-0A49-9472-62E2-CB43BD4066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29E5A7-1138-85FD-79BA-DA9239DBE9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B7FB45-A545-82C3-6E0B-3B16D621A809}"/>
              </a:ext>
            </a:extLst>
          </p:cNvPr>
          <p:cNvSpPr>
            <a:spLocks noGrp="1"/>
          </p:cNvSpPr>
          <p:nvPr>
            <p:ph type="body" idx="1"/>
          </p:nvPr>
        </p:nvSpPr>
        <p:spPr/>
        <p:txBody>
          <a:bodyPr/>
          <a:lstStyle/>
          <a:p>
            <a:r>
              <a:rPr lang="en-US"/>
              <a:t>The theory is that the compacted gravel can’t heave because it is so drainable it won’t have enough moisture high enough to freeze and heave, and there are spaces for the expansion to occur between the rocks so that it does not lift the foundation. Had to be engineered before, now prescriptive. Needs special inspection of compaction of gravel.</a:t>
            </a:r>
          </a:p>
        </p:txBody>
      </p:sp>
      <p:sp>
        <p:nvSpPr>
          <p:cNvPr id="4" name="Slide Number Placeholder 3">
            <a:extLst>
              <a:ext uri="{FF2B5EF4-FFF2-40B4-BE49-F238E27FC236}">
                <a16:creationId xmlns:a16="http://schemas.microsoft.com/office/drawing/2014/main" id="{40698A24-96D9-87F2-864A-9A0647084DC3}"/>
              </a:ext>
            </a:extLst>
          </p:cNvPr>
          <p:cNvSpPr>
            <a:spLocks noGrp="1"/>
          </p:cNvSpPr>
          <p:nvPr>
            <p:ph type="sldNum" sz="quarter" idx="5"/>
          </p:nvPr>
        </p:nvSpPr>
        <p:spPr/>
        <p:txBody>
          <a:bodyPr/>
          <a:lstStyle/>
          <a:p>
            <a:fld id="{78B19794-3716-4E5E-86DD-324EC8EE6AD5}" type="slidenum">
              <a:rPr lang="en-US" smtClean="0"/>
              <a:t>37</a:t>
            </a:fld>
            <a:endParaRPr lang="en-US"/>
          </a:p>
        </p:txBody>
      </p:sp>
    </p:spTree>
    <p:extLst>
      <p:ext uri="{BB962C8B-B14F-4D97-AF65-F5344CB8AC3E}">
        <p14:creationId xmlns:p14="http://schemas.microsoft.com/office/powerpoint/2010/main" val="13519239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6AB55-125C-223A-FBE0-617927E47D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480154-07E1-7796-6A5A-BAA3C70C05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8A8755-ACD0-91EA-8856-57412F4C31EE}"/>
              </a:ext>
            </a:extLst>
          </p:cNvPr>
          <p:cNvSpPr>
            <a:spLocks noGrp="1"/>
          </p:cNvSpPr>
          <p:nvPr>
            <p:ph type="body" idx="1"/>
          </p:nvPr>
        </p:nvSpPr>
        <p:spPr/>
        <p:txBody>
          <a:bodyPr/>
          <a:lstStyle/>
          <a:p>
            <a:r>
              <a:rPr lang="en-US"/>
              <a:t>Somebody has to verify that the proper size of gravel was compacted in in 8” lifts, therefore the special inspection will be required.</a:t>
            </a:r>
          </a:p>
        </p:txBody>
      </p:sp>
      <p:sp>
        <p:nvSpPr>
          <p:cNvPr id="4" name="Slide Number Placeholder 3">
            <a:extLst>
              <a:ext uri="{FF2B5EF4-FFF2-40B4-BE49-F238E27FC236}">
                <a16:creationId xmlns:a16="http://schemas.microsoft.com/office/drawing/2014/main" id="{D57E3259-3549-C03F-5114-18D0D60783DA}"/>
              </a:ext>
            </a:extLst>
          </p:cNvPr>
          <p:cNvSpPr>
            <a:spLocks noGrp="1"/>
          </p:cNvSpPr>
          <p:nvPr>
            <p:ph type="sldNum" sz="quarter" idx="5"/>
          </p:nvPr>
        </p:nvSpPr>
        <p:spPr/>
        <p:txBody>
          <a:bodyPr/>
          <a:lstStyle/>
          <a:p>
            <a:fld id="{78B19794-3716-4E5E-86DD-324EC8EE6AD5}" type="slidenum">
              <a:rPr lang="en-US" smtClean="0"/>
              <a:t>38</a:t>
            </a:fld>
            <a:endParaRPr lang="en-US"/>
          </a:p>
        </p:txBody>
      </p:sp>
    </p:spTree>
    <p:extLst>
      <p:ext uri="{BB962C8B-B14F-4D97-AF65-F5344CB8AC3E}">
        <p14:creationId xmlns:p14="http://schemas.microsoft.com/office/powerpoint/2010/main" val="7890348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13193-A0E6-AFC6-3850-C16A9AAD5E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A38611-8B32-4B23-650F-BB73CFB6EF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DEB8F0-7C61-5546-E727-68B3070C646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6683174-C480-8418-67BF-5F884474573E}"/>
              </a:ext>
            </a:extLst>
          </p:cNvPr>
          <p:cNvSpPr>
            <a:spLocks noGrp="1"/>
          </p:cNvSpPr>
          <p:nvPr>
            <p:ph type="sldNum" sz="quarter" idx="5"/>
          </p:nvPr>
        </p:nvSpPr>
        <p:spPr/>
        <p:txBody>
          <a:bodyPr/>
          <a:lstStyle/>
          <a:p>
            <a:fld id="{78B19794-3716-4E5E-86DD-324EC8EE6AD5}" type="slidenum">
              <a:rPr lang="en-US" smtClean="0"/>
              <a:t>39</a:t>
            </a:fld>
            <a:endParaRPr lang="en-US"/>
          </a:p>
        </p:txBody>
      </p:sp>
    </p:spTree>
    <p:extLst>
      <p:ext uri="{BB962C8B-B14F-4D97-AF65-F5344CB8AC3E}">
        <p14:creationId xmlns:p14="http://schemas.microsoft.com/office/powerpoint/2010/main" val="1765758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00C837-8419-9BDE-EE57-628A1B09A0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F42AD2-8484-FA82-3211-C3CBFB638C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72D1A6-0081-BBC7-DFE9-94804B6A865B}"/>
              </a:ext>
            </a:extLst>
          </p:cNvPr>
          <p:cNvSpPr>
            <a:spLocks noGrp="1"/>
          </p:cNvSpPr>
          <p:nvPr>
            <p:ph type="body" idx="1"/>
          </p:nvPr>
        </p:nvSpPr>
        <p:spPr/>
        <p:txBody>
          <a:bodyPr/>
          <a:lstStyle/>
          <a:p>
            <a:r>
              <a:rPr lang="en-US"/>
              <a:t>There was no provision allowing common areas in duplexes or townhomes. We sometimes did what needed done in older homes, but I don’t know that we permitted this in the past on new construction. Nice that they coordinated these requirements to be the same as garage separation. I recommend we make them put closers on those doors, however, instead of amending out that provision like we do for garages.</a:t>
            </a:r>
          </a:p>
        </p:txBody>
      </p:sp>
      <p:sp>
        <p:nvSpPr>
          <p:cNvPr id="4" name="Slide Number Placeholder 3">
            <a:extLst>
              <a:ext uri="{FF2B5EF4-FFF2-40B4-BE49-F238E27FC236}">
                <a16:creationId xmlns:a16="http://schemas.microsoft.com/office/drawing/2014/main" id="{55B82C43-40AC-C4D5-68C9-BC031CE077FB}"/>
              </a:ext>
            </a:extLst>
          </p:cNvPr>
          <p:cNvSpPr>
            <a:spLocks noGrp="1"/>
          </p:cNvSpPr>
          <p:nvPr>
            <p:ph type="sldNum" sz="quarter" idx="5"/>
          </p:nvPr>
        </p:nvSpPr>
        <p:spPr/>
        <p:txBody>
          <a:bodyPr/>
          <a:lstStyle/>
          <a:p>
            <a:fld id="{78B19794-3716-4E5E-86DD-324EC8EE6AD5}" type="slidenum">
              <a:rPr lang="en-US" smtClean="0"/>
              <a:t>13</a:t>
            </a:fld>
            <a:endParaRPr lang="en-US"/>
          </a:p>
        </p:txBody>
      </p:sp>
    </p:spTree>
    <p:extLst>
      <p:ext uri="{BB962C8B-B14F-4D97-AF65-F5344CB8AC3E}">
        <p14:creationId xmlns:p14="http://schemas.microsoft.com/office/powerpoint/2010/main" val="24050181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CCF29-D42F-E6B8-D247-D82E9524D6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2AD7A9-2584-9696-A624-05E3013F92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24BBB4-08AE-D2A4-A609-9314D64993D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DA4F5DF-B90E-707D-ED89-1630D3A18E8F}"/>
              </a:ext>
            </a:extLst>
          </p:cNvPr>
          <p:cNvSpPr>
            <a:spLocks noGrp="1"/>
          </p:cNvSpPr>
          <p:nvPr>
            <p:ph type="sldNum" sz="quarter" idx="5"/>
          </p:nvPr>
        </p:nvSpPr>
        <p:spPr/>
        <p:txBody>
          <a:bodyPr/>
          <a:lstStyle/>
          <a:p>
            <a:fld id="{78B19794-3716-4E5E-86DD-324EC8EE6AD5}" type="slidenum">
              <a:rPr lang="en-US" smtClean="0"/>
              <a:t>40</a:t>
            </a:fld>
            <a:endParaRPr lang="en-US"/>
          </a:p>
        </p:txBody>
      </p:sp>
    </p:spTree>
    <p:extLst>
      <p:ext uri="{BB962C8B-B14F-4D97-AF65-F5344CB8AC3E}">
        <p14:creationId xmlns:p14="http://schemas.microsoft.com/office/powerpoint/2010/main" val="24747334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D48B0-2BAF-1C26-F4BA-2F24FBAAAA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6930F0-B8E5-4E11-AAF1-B37AAC66A6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DE7521-0362-41A8-9824-52C3A91C73F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CEC3CE7-45F0-958A-ACC1-549954627F13}"/>
              </a:ext>
            </a:extLst>
          </p:cNvPr>
          <p:cNvSpPr>
            <a:spLocks noGrp="1"/>
          </p:cNvSpPr>
          <p:nvPr>
            <p:ph type="sldNum" sz="quarter" idx="5"/>
          </p:nvPr>
        </p:nvSpPr>
        <p:spPr/>
        <p:txBody>
          <a:bodyPr/>
          <a:lstStyle/>
          <a:p>
            <a:fld id="{78B19794-3716-4E5E-86DD-324EC8EE6AD5}" type="slidenum">
              <a:rPr lang="en-US" smtClean="0"/>
              <a:t>41</a:t>
            </a:fld>
            <a:endParaRPr lang="en-US"/>
          </a:p>
        </p:txBody>
      </p:sp>
    </p:spTree>
    <p:extLst>
      <p:ext uri="{BB962C8B-B14F-4D97-AF65-F5344CB8AC3E}">
        <p14:creationId xmlns:p14="http://schemas.microsoft.com/office/powerpoint/2010/main" val="604778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B19794-3716-4E5E-86DD-324EC8EE6AD5}" type="slidenum">
              <a:rPr lang="en-US" smtClean="0"/>
              <a:t>42</a:t>
            </a:fld>
            <a:endParaRPr lang="en-US"/>
          </a:p>
        </p:txBody>
      </p:sp>
    </p:spTree>
    <p:extLst>
      <p:ext uri="{BB962C8B-B14F-4D97-AF65-F5344CB8AC3E}">
        <p14:creationId xmlns:p14="http://schemas.microsoft.com/office/powerpoint/2010/main" val="37166360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FC97F-9271-012A-AADC-106DC53CD7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B4F9A1-8574-08DB-ED47-2071A063CA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4F2411-CF20-FAE9-0F7C-FEDBFB472F3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3ECCD8C-E33A-F022-1BF7-AC067F463A3E}"/>
              </a:ext>
            </a:extLst>
          </p:cNvPr>
          <p:cNvSpPr>
            <a:spLocks noGrp="1"/>
          </p:cNvSpPr>
          <p:nvPr>
            <p:ph type="sldNum" sz="quarter" idx="5"/>
          </p:nvPr>
        </p:nvSpPr>
        <p:spPr/>
        <p:txBody>
          <a:bodyPr/>
          <a:lstStyle/>
          <a:p>
            <a:fld id="{78B19794-3716-4E5E-86DD-324EC8EE6AD5}" type="slidenum">
              <a:rPr lang="en-US" smtClean="0"/>
              <a:t>43</a:t>
            </a:fld>
            <a:endParaRPr lang="en-US"/>
          </a:p>
        </p:txBody>
      </p:sp>
    </p:spTree>
    <p:extLst>
      <p:ext uri="{BB962C8B-B14F-4D97-AF65-F5344CB8AC3E}">
        <p14:creationId xmlns:p14="http://schemas.microsoft.com/office/powerpoint/2010/main" val="24392499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65E03-F3C2-D5ED-B7E0-BF6E812B89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8CD0F9-B60E-50E2-B884-314605564B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EBCB94-0494-E8C1-CCA3-398B5727340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6E115DF-E896-521A-2AB4-F07C76656C3E}"/>
              </a:ext>
            </a:extLst>
          </p:cNvPr>
          <p:cNvSpPr>
            <a:spLocks noGrp="1"/>
          </p:cNvSpPr>
          <p:nvPr>
            <p:ph type="sldNum" sz="quarter" idx="5"/>
          </p:nvPr>
        </p:nvSpPr>
        <p:spPr/>
        <p:txBody>
          <a:bodyPr/>
          <a:lstStyle/>
          <a:p>
            <a:fld id="{78B19794-3716-4E5E-86DD-324EC8EE6AD5}" type="slidenum">
              <a:rPr lang="en-US" smtClean="0"/>
              <a:t>44</a:t>
            </a:fld>
            <a:endParaRPr lang="en-US"/>
          </a:p>
        </p:txBody>
      </p:sp>
    </p:spTree>
    <p:extLst>
      <p:ext uri="{BB962C8B-B14F-4D97-AF65-F5344CB8AC3E}">
        <p14:creationId xmlns:p14="http://schemas.microsoft.com/office/powerpoint/2010/main" val="22072573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2A0B7-5233-9417-3B89-8D8C9EC5ED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654698-61E2-B8EF-9048-7CF69DDB76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2F5D3B-C3C6-25F7-D9D8-399ED63A01A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87AF052-1639-E0DF-76DA-F8368F43761B}"/>
              </a:ext>
            </a:extLst>
          </p:cNvPr>
          <p:cNvSpPr>
            <a:spLocks noGrp="1"/>
          </p:cNvSpPr>
          <p:nvPr>
            <p:ph type="sldNum" sz="quarter" idx="5"/>
          </p:nvPr>
        </p:nvSpPr>
        <p:spPr/>
        <p:txBody>
          <a:bodyPr/>
          <a:lstStyle/>
          <a:p>
            <a:fld id="{78B19794-3716-4E5E-86DD-324EC8EE6AD5}" type="slidenum">
              <a:rPr lang="en-US" smtClean="0"/>
              <a:t>45</a:t>
            </a:fld>
            <a:endParaRPr lang="en-US"/>
          </a:p>
        </p:txBody>
      </p:sp>
    </p:spTree>
    <p:extLst>
      <p:ext uri="{BB962C8B-B14F-4D97-AF65-F5344CB8AC3E}">
        <p14:creationId xmlns:p14="http://schemas.microsoft.com/office/powerpoint/2010/main" val="29113993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B9451-0B11-C435-E545-438E69E2E3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C44386-9FFE-6C6F-E47F-E8B7DDFA51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957BAF-38EA-F656-3A6E-1F1949523FC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EAA5500-C5CF-C712-2FAB-C03CBEAEF463}"/>
              </a:ext>
            </a:extLst>
          </p:cNvPr>
          <p:cNvSpPr>
            <a:spLocks noGrp="1"/>
          </p:cNvSpPr>
          <p:nvPr>
            <p:ph type="sldNum" sz="quarter" idx="5"/>
          </p:nvPr>
        </p:nvSpPr>
        <p:spPr/>
        <p:txBody>
          <a:bodyPr/>
          <a:lstStyle/>
          <a:p>
            <a:fld id="{78B19794-3716-4E5E-86DD-324EC8EE6AD5}" type="slidenum">
              <a:rPr lang="en-US" smtClean="0"/>
              <a:t>46</a:t>
            </a:fld>
            <a:endParaRPr lang="en-US"/>
          </a:p>
        </p:txBody>
      </p:sp>
    </p:spTree>
    <p:extLst>
      <p:ext uri="{BB962C8B-B14F-4D97-AF65-F5344CB8AC3E}">
        <p14:creationId xmlns:p14="http://schemas.microsoft.com/office/powerpoint/2010/main" val="18354726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5B6E7-EAAB-45EA-5FA4-A6F9B82C6E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A762A5-8841-3DBA-5AB0-A2F1336E09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CDD2A5-DB72-8DF8-B189-494A6A8EEF9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98F0B6F-5AA5-ECEB-BD7F-9203B6FC329A}"/>
              </a:ext>
            </a:extLst>
          </p:cNvPr>
          <p:cNvSpPr>
            <a:spLocks noGrp="1"/>
          </p:cNvSpPr>
          <p:nvPr>
            <p:ph type="sldNum" sz="quarter" idx="5"/>
          </p:nvPr>
        </p:nvSpPr>
        <p:spPr/>
        <p:txBody>
          <a:bodyPr/>
          <a:lstStyle/>
          <a:p>
            <a:fld id="{78B19794-3716-4E5E-86DD-324EC8EE6AD5}" type="slidenum">
              <a:rPr lang="en-US" smtClean="0"/>
              <a:t>47</a:t>
            </a:fld>
            <a:endParaRPr lang="en-US"/>
          </a:p>
        </p:txBody>
      </p:sp>
    </p:spTree>
    <p:extLst>
      <p:ext uri="{BB962C8B-B14F-4D97-AF65-F5344CB8AC3E}">
        <p14:creationId xmlns:p14="http://schemas.microsoft.com/office/powerpoint/2010/main" val="31383414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8B794-738B-B187-A66C-ED65859199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1DE7A4-2DEC-AA64-6965-F11F7455F3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C2E406-5ABC-B800-BD35-85BBA05C897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E71B196-54C7-2626-DB04-8450FF4025BA}"/>
              </a:ext>
            </a:extLst>
          </p:cNvPr>
          <p:cNvSpPr>
            <a:spLocks noGrp="1"/>
          </p:cNvSpPr>
          <p:nvPr>
            <p:ph type="sldNum" sz="quarter" idx="5"/>
          </p:nvPr>
        </p:nvSpPr>
        <p:spPr/>
        <p:txBody>
          <a:bodyPr/>
          <a:lstStyle/>
          <a:p>
            <a:fld id="{78B19794-3716-4E5E-86DD-324EC8EE6AD5}" type="slidenum">
              <a:rPr lang="en-US" smtClean="0"/>
              <a:t>48</a:t>
            </a:fld>
            <a:endParaRPr lang="en-US"/>
          </a:p>
        </p:txBody>
      </p:sp>
    </p:spTree>
    <p:extLst>
      <p:ext uri="{BB962C8B-B14F-4D97-AF65-F5344CB8AC3E}">
        <p14:creationId xmlns:p14="http://schemas.microsoft.com/office/powerpoint/2010/main" val="39898086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3AC7B7-1F7D-9509-24A3-C5218F03EC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CF4D4B-5D74-8704-0432-8A0599C8E5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A87E5A-7CBA-70A0-838B-8D5DCAD6EDB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F93C1EB-A3D2-5E67-F50B-C031ED4C69E1}"/>
              </a:ext>
            </a:extLst>
          </p:cNvPr>
          <p:cNvSpPr>
            <a:spLocks noGrp="1"/>
          </p:cNvSpPr>
          <p:nvPr>
            <p:ph type="sldNum" sz="quarter" idx="5"/>
          </p:nvPr>
        </p:nvSpPr>
        <p:spPr/>
        <p:txBody>
          <a:bodyPr/>
          <a:lstStyle/>
          <a:p>
            <a:fld id="{78B19794-3716-4E5E-86DD-324EC8EE6AD5}" type="slidenum">
              <a:rPr lang="en-US" smtClean="0"/>
              <a:t>49</a:t>
            </a:fld>
            <a:endParaRPr lang="en-US"/>
          </a:p>
        </p:txBody>
      </p:sp>
    </p:spTree>
    <p:extLst>
      <p:ext uri="{BB962C8B-B14F-4D97-AF65-F5344CB8AC3E}">
        <p14:creationId xmlns:p14="http://schemas.microsoft.com/office/powerpoint/2010/main" val="2761469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Theoretical duplex with shared laundry room.</a:t>
            </a:r>
          </a:p>
        </p:txBody>
      </p:sp>
      <p:sp>
        <p:nvSpPr>
          <p:cNvPr id="4" name="Slide Number Placeholder 3"/>
          <p:cNvSpPr>
            <a:spLocks noGrp="1"/>
          </p:cNvSpPr>
          <p:nvPr>
            <p:ph type="sldNum" sz="quarter" idx="5"/>
          </p:nvPr>
        </p:nvSpPr>
        <p:spPr/>
        <p:txBody>
          <a:bodyPr/>
          <a:lstStyle/>
          <a:p>
            <a:fld id="{78B19794-3716-4E5E-86DD-324EC8EE6AD5}" type="slidenum">
              <a:rPr lang="en-US" smtClean="0"/>
              <a:t>14</a:t>
            </a:fld>
            <a:endParaRPr lang="en-US"/>
          </a:p>
        </p:txBody>
      </p:sp>
    </p:spTree>
    <p:extLst>
      <p:ext uri="{BB962C8B-B14F-4D97-AF65-F5344CB8AC3E}">
        <p14:creationId xmlns:p14="http://schemas.microsoft.com/office/powerpoint/2010/main" val="267522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7597B-7AD9-EB16-378E-84CF08CEAA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13E883-F1E3-225A-A6F0-F08C5E7837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11D8A2-84AB-CD77-720D-A96B23AE356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CD04231-1FF3-7A4B-F8DB-2D97112B0FCE}"/>
              </a:ext>
            </a:extLst>
          </p:cNvPr>
          <p:cNvSpPr>
            <a:spLocks noGrp="1"/>
          </p:cNvSpPr>
          <p:nvPr>
            <p:ph type="sldNum" sz="quarter" idx="5"/>
          </p:nvPr>
        </p:nvSpPr>
        <p:spPr/>
        <p:txBody>
          <a:bodyPr/>
          <a:lstStyle/>
          <a:p>
            <a:fld id="{78B19794-3716-4E5E-86DD-324EC8EE6AD5}" type="slidenum">
              <a:rPr lang="en-US" smtClean="0"/>
              <a:t>50</a:t>
            </a:fld>
            <a:endParaRPr lang="en-US"/>
          </a:p>
        </p:txBody>
      </p:sp>
    </p:spTree>
    <p:extLst>
      <p:ext uri="{BB962C8B-B14F-4D97-AF65-F5344CB8AC3E}">
        <p14:creationId xmlns:p14="http://schemas.microsoft.com/office/powerpoint/2010/main" val="3385986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DD346-9B23-D811-93D7-E20149C1D7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F9B74E-2183-0C00-1A67-6EDB038DE4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7A746B-055C-0EA2-CA53-3402337C0A0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39CC821-35AC-7BD9-8AA9-78E5F1F54A67}"/>
              </a:ext>
            </a:extLst>
          </p:cNvPr>
          <p:cNvSpPr>
            <a:spLocks noGrp="1"/>
          </p:cNvSpPr>
          <p:nvPr>
            <p:ph type="sldNum" sz="quarter" idx="5"/>
          </p:nvPr>
        </p:nvSpPr>
        <p:spPr/>
        <p:txBody>
          <a:bodyPr/>
          <a:lstStyle/>
          <a:p>
            <a:fld id="{78B19794-3716-4E5E-86DD-324EC8EE6AD5}" type="slidenum">
              <a:rPr lang="en-US" smtClean="0"/>
              <a:t>51</a:t>
            </a:fld>
            <a:endParaRPr lang="en-US"/>
          </a:p>
        </p:txBody>
      </p:sp>
    </p:spTree>
    <p:extLst>
      <p:ext uri="{BB962C8B-B14F-4D97-AF65-F5344CB8AC3E}">
        <p14:creationId xmlns:p14="http://schemas.microsoft.com/office/powerpoint/2010/main" val="42371155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E3111-824C-64BB-7A38-AEFCEDD371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EBCFFE-3B5D-55A2-5C9A-2956607D35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50190B-3105-7A3B-CF1B-F63F34F592E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8D69DB8-AE93-D54B-7662-890AE4D69F65}"/>
              </a:ext>
            </a:extLst>
          </p:cNvPr>
          <p:cNvSpPr>
            <a:spLocks noGrp="1"/>
          </p:cNvSpPr>
          <p:nvPr>
            <p:ph type="sldNum" sz="quarter" idx="5"/>
          </p:nvPr>
        </p:nvSpPr>
        <p:spPr/>
        <p:txBody>
          <a:bodyPr/>
          <a:lstStyle/>
          <a:p>
            <a:fld id="{78B19794-3716-4E5E-86DD-324EC8EE6AD5}" type="slidenum">
              <a:rPr lang="en-US" smtClean="0"/>
              <a:t>52</a:t>
            </a:fld>
            <a:endParaRPr lang="en-US"/>
          </a:p>
        </p:txBody>
      </p:sp>
    </p:spTree>
    <p:extLst>
      <p:ext uri="{BB962C8B-B14F-4D97-AF65-F5344CB8AC3E}">
        <p14:creationId xmlns:p14="http://schemas.microsoft.com/office/powerpoint/2010/main" val="4092885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389F5-F53C-8D79-F371-0EBC1EB969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04A265-8B75-439C-E99E-C606ADF47F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FD397C-7D07-2834-95AF-4AE7708A42F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DEBF223-B23C-074A-DE52-614D6C1A01AD}"/>
              </a:ext>
            </a:extLst>
          </p:cNvPr>
          <p:cNvSpPr>
            <a:spLocks noGrp="1"/>
          </p:cNvSpPr>
          <p:nvPr>
            <p:ph type="sldNum" sz="quarter" idx="5"/>
          </p:nvPr>
        </p:nvSpPr>
        <p:spPr/>
        <p:txBody>
          <a:bodyPr/>
          <a:lstStyle/>
          <a:p>
            <a:fld id="{78B19794-3716-4E5E-86DD-324EC8EE6AD5}" type="slidenum">
              <a:rPr lang="en-US" smtClean="0"/>
              <a:t>53</a:t>
            </a:fld>
            <a:endParaRPr lang="en-US"/>
          </a:p>
        </p:txBody>
      </p:sp>
    </p:spTree>
    <p:extLst>
      <p:ext uri="{BB962C8B-B14F-4D97-AF65-F5344CB8AC3E}">
        <p14:creationId xmlns:p14="http://schemas.microsoft.com/office/powerpoint/2010/main" val="15309746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B77FFD-2620-6A0F-82B4-383843C3AA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8BF97D-AA7F-5CAF-B591-C7F1AF4712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4BF815-07BE-46C1-9FBF-48266AF448F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91AFA44-D688-C050-4FB5-0E41702A0787}"/>
              </a:ext>
            </a:extLst>
          </p:cNvPr>
          <p:cNvSpPr>
            <a:spLocks noGrp="1"/>
          </p:cNvSpPr>
          <p:nvPr>
            <p:ph type="sldNum" sz="quarter" idx="5"/>
          </p:nvPr>
        </p:nvSpPr>
        <p:spPr/>
        <p:txBody>
          <a:bodyPr/>
          <a:lstStyle/>
          <a:p>
            <a:fld id="{78B19794-3716-4E5E-86DD-324EC8EE6AD5}" type="slidenum">
              <a:rPr lang="en-US" smtClean="0"/>
              <a:t>54</a:t>
            </a:fld>
            <a:endParaRPr lang="en-US"/>
          </a:p>
        </p:txBody>
      </p:sp>
    </p:spTree>
    <p:extLst>
      <p:ext uri="{BB962C8B-B14F-4D97-AF65-F5344CB8AC3E}">
        <p14:creationId xmlns:p14="http://schemas.microsoft.com/office/powerpoint/2010/main" val="11485342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BE2187-E190-DF9D-3B2A-BB47D31E6A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772B9F-6854-6432-1878-141825CB05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D88368-F08D-7296-0028-30155720851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8ABDC78-4F39-AB96-E033-A66CD9C339C0}"/>
              </a:ext>
            </a:extLst>
          </p:cNvPr>
          <p:cNvSpPr>
            <a:spLocks noGrp="1"/>
          </p:cNvSpPr>
          <p:nvPr>
            <p:ph type="sldNum" sz="quarter" idx="5"/>
          </p:nvPr>
        </p:nvSpPr>
        <p:spPr/>
        <p:txBody>
          <a:bodyPr/>
          <a:lstStyle/>
          <a:p>
            <a:fld id="{78B19794-3716-4E5E-86DD-324EC8EE6AD5}" type="slidenum">
              <a:rPr lang="en-US" smtClean="0"/>
              <a:t>55</a:t>
            </a:fld>
            <a:endParaRPr lang="en-US"/>
          </a:p>
        </p:txBody>
      </p:sp>
    </p:spTree>
    <p:extLst>
      <p:ext uri="{BB962C8B-B14F-4D97-AF65-F5344CB8AC3E}">
        <p14:creationId xmlns:p14="http://schemas.microsoft.com/office/powerpoint/2010/main" val="42727183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3C68F-D461-669B-CD0C-D1C7B24DE3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954E6F-5805-B959-CCA3-9D203202D6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ECEE9C-CB8F-AA89-69A1-7413D540337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B13D809-9BD1-9CBF-22AC-BB57077C72FF}"/>
              </a:ext>
            </a:extLst>
          </p:cNvPr>
          <p:cNvSpPr>
            <a:spLocks noGrp="1"/>
          </p:cNvSpPr>
          <p:nvPr>
            <p:ph type="sldNum" sz="quarter" idx="5"/>
          </p:nvPr>
        </p:nvSpPr>
        <p:spPr/>
        <p:txBody>
          <a:bodyPr/>
          <a:lstStyle/>
          <a:p>
            <a:fld id="{78B19794-3716-4E5E-86DD-324EC8EE6AD5}" type="slidenum">
              <a:rPr lang="en-US" smtClean="0"/>
              <a:t>56</a:t>
            </a:fld>
            <a:endParaRPr lang="en-US"/>
          </a:p>
        </p:txBody>
      </p:sp>
    </p:spTree>
    <p:extLst>
      <p:ext uri="{BB962C8B-B14F-4D97-AF65-F5344CB8AC3E}">
        <p14:creationId xmlns:p14="http://schemas.microsoft.com/office/powerpoint/2010/main" val="29306387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7F6253-E2CA-43A4-BC5E-F147AFFBCD56}" type="slidenum">
              <a:rPr lang="en-US" smtClean="0"/>
              <a:t>57</a:t>
            </a:fld>
            <a:endParaRPr lang="en-US"/>
          </a:p>
        </p:txBody>
      </p:sp>
    </p:spTree>
    <p:extLst>
      <p:ext uri="{BB962C8B-B14F-4D97-AF65-F5344CB8AC3E}">
        <p14:creationId xmlns:p14="http://schemas.microsoft.com/office/powerpoint/2010/main" val="34535310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7F6253-E2CA-43A4-BC5E-F147AFFBCD56}" type="slidenum">
              <a:rPr lang="en-US" smtClean="0"/>
              <a:t>58</a:t>
            </a:fld>
            <a:endParaRPr lang="en-US"/>
          </a:p>
        </p:txBody>
      </p:sp>
    </p:spTree>
    <p:extLst>
      <p:ext uri="{BB962C8B-B14F-4D97-AF65-F5344CB8AC3E}">
        <p14:creationId xmlns:p14="http://schemas.microsoft.com/office/powerpoint/2010/main" val="7598349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A341B-2A47-626F-1310-880B163429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FB93AD-DC2D-AC2F-4920-A42C8175B8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D28493-E62C-B4A3-CD22-6AFE95B85F34}"/>
              </a:ext>
            </a:extLst>
          </p:cNvPr>
          <p:cNvSpPr>
            <a:spLocks noGrp="1"/>
          </p:cNvSpPr>
          <p:nvPr>
            <p:ph type="body" idx="1"/>
          </p:nvPr>
        </p:nvSpPr>
        <p:spPr/>
        <p:txBody>
          <a:bodyPr/>
          <a:lstStyle/>
          <a:p>
            <a:r>
              <a:rPr lang="en-US"/>
              <a:t>EPA requirement also. Not in IMC.</a:t>
            </a:r>
          </a:p>
        </p:txBody>
      </p:sp>
      <p:sp>
        <p:nvSpPr>
          <p:cNvPr id="4" name="Slide Number Placeholder 3">
            <a:extLst>
              <a:ext uri="{FF2B5EF4-FFF2-40B4-BE49-F238E27FC236}">
                <a16:creationId xmlns:a16="http://schemas.microsoft.com/office/drawing/2014/main" id="{E1DE9C25-59A2-D4B9-AE07-0438B48E869F}"/>
              </a:ext>
            </a:extLst>
          </p:cNvPr>
          <p:cNvSpPr>
            <a:spLocks noGrp="1"/>
          </p:cNvSpPr>
          <p:nvPr>
            <p:ph type="sldNum" sz="quarter" idx="5"/>
          </p:nvPr>
        </p:nvSpPr>
        <p:spPr/>
        <p:txBody>
          <a:bodyPr/>
          <a:lstStyle/>
          <a:p>
            <a:fld id="{78B19794-3716-4E5E-86DD-324EC8EE6AD5}" type="slidenum">
              <a:rPr lang="en-US" smtClean="0"/>
              <a:t>59</a:t>
            </a:fld>
            <a:endParaRPr lang="en-US"/>
          </a:p>
        </p:txBody>
      </p:sp>
    </p:spTree>
    <p:extLst>
      <p:ext uri="{BB962C8B-B14F-4D97-AF65-F5344CB8AC3E}">
        <p14:creationId xmlns:p14="http://schemas.microsoft.com/office/powerpoint/2010/main" val="3366485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Closeup of theoretical laundry room. ½” gyp on walls and ceilings, solid door, closer.</a:t>
            </a:r>
          </a:p>
        </p:txBody>
      </p:sp>
      <p:sp>
        <p:nvSpPr>
          <p:cNvPr id="4" name="Slide Number Placeholder 3"/>
          <p:cNvSpPr>
            <a:spLocks noGrp="1"/>
          </p:cNvSpPr>
          <p:nvPr>
            <p:ph type="sldNum" sz="quarter" idx="5"/>
          </p:nvPr>
        </p:nvSpPr>
        <p:spPr/>
        <p:txBody>
          <a:bodyPr/>
          <a:lstStyle/>
          <a:p>
            <a:fld id="{78B19794-3716-4E5E-86DD-324EC8EE6AD5}" type="slidenum">
              <a:rPr lang="en-US" smtClean="0"/>
              <a:t>15</a:t>
            </a:fld>
            <a:endParaRPr lang="en-US"/>
          </a:p>
        </p:txBody>
      </p:sp>
    </p:spTree>
    <p:extLst>
      <p:ext uri="{BB962C8B-B14F-4D97-AF65-F5344CB8AC3E}">
        <p14:creationId xmlns:p14="http://schemas.microsoft.com/office/powerpoint/2010/main" val="39147062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BFCA98-DB9D-82B7-9C1C-0D817170B0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647E93-6F2B-0B02-5BE0-6F325F136C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AC26FB-06EC-F4FE-E1E4-5377E1198BF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264680B-B55E-AE95-B3BB-119576F3E2C5}"/>
              </a:ext>
            </a:extLst>
          </p:cNvPr>
          <p:cNvSpPr>
            <a:spLocks noGrp="1"/>
          </p:cNvSpPr>
          <p:nvPr>
            <p:ph type="sldNum" sz="quarter" idx="5"/>
          </p:nvPr>
        </p:nvSpPr>
        <p:spPr/>
        <p:txBody>
          <a:bodyPr/>
          <a:lstStyle/>
          <a:p>
            <a:fld id="{78B19794-3716-4E5E-86DD-324EC8EE6AD5}" type="slidenum">
              <a:rPr lang="en-US" smtClean="0"/>
              <a:t>60</a:t>
            </a:fld>
            <a:endParaRPr lang="en-US"/>
          </a:p>
        </p:txBody>
      </p:sp>
    </p:spTree>
    <p:extLst>
      <p:ext uri="{BB962C8B-B14F-4D97-AF65-F5344CB8AC3E}">
        <p14:creationId xmlns:p14="http://schemas.microsoft.com/office/powerpoint/2010/main" val="10578404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73884-39D5-B0FD-664A-862D90E30D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87E8E4-464D-B721-2F0C-29611853A6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1624B5-EA21-A38A-5114-4309A5BD6DB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4B3FE8D-27B4-A553-6E19-BDD84756A2FD}"/>
              </a:ext>
            </a:extLst>
          </p:cNvPr>
          <p:cNvSpPr>
            <a:spLocks noGrp="1"/>
          </p:cNvSpPr>
          <p:nvPr>
            <p:ph type="sldNum" sz="quarter" idx="5"/>
          </p:nvPr>
        </p:nvSpPr>
        <p:spPr/>
        <p:txBody>
          <a:bodyPr/>
          <a:lstStyle/>
          <a:p>
            <a:fld id="{C67F6253-E2CA-43A4-BC5E-F147AFFBCD56}" type="slidenum">
              <a:rPr lang="en-US" smtClean="0"/>
              <a:t>61</a:t>
            </a:fld>
            <a:endParaRPr lang="en-US"/>
          </a:p>
        </p:txBody>
      </p:sp>
    </p:spTree>
    <p:extLst>
      <p:ext uri="{BB962C8B-B14F-4D97-AF65-F5344CB8AC3E}">
        <p14:creationId xmlns:p14="http://schemas.microsoft.com/office/powerpoint/2010/main" val="19706171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70CD2-6BA6-87D4-35F8-D6208D6D0B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9B9057-964B-7F40-2602-6F7B5A7B3E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DFBE4B-EB5F-2ED3-5CA1-9564D5731B3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EFF0211-07E5-CE4C-593E-BA19ACE3B4D8}"/>
              </a:ext>
            </a:extLst>
          </p:cNvPr>
          <p:cNvSpPr>
            <a:spLocks noGrp="1"/>
          </p:cNvSpPr>
          <p:nvPr>
            <p:ph type="sldNum" sz="quarter" idx="5"/>
          </p:nvPr>
        </p:nvSpPr>
        <p:spPr/>
        <p:txBody>
          <a:bodyPr/>
          <a:lstStyle/>
          <a:p>
            <a:fld id="{C67F6253-E2CA-43A4-BC5E-F147AFFBCD56}" type="slidenum">
              <a:rPr lang="en-US" smtClean="0"/>
              <a:t>62</a:t>
            </a:fld>
            <a:endParaRPr lang="en-US"/>
          </a:p>
        </p:txBody>
      </p:sp>
    </p:spTree>
    <p:extLst>
      <p:ext uri="{BB962C8B-B14F-4D97-AF65-F5344CB8AC3E}">
        <p14:creationId xmlns:p14="http://schemas.microsoft.com/office/powerpoint/2010/main" val="22725401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A513B-1561-8116-A5E3-3F33F6AA07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BB6BA1-90CF-CC3A-A960-BAAD6F1352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4EDD0F-6B27-13F2-EAE7-101D92B141CA}"/>
              </a:ext>
            </a:extLst>
          </p:cNvPr>
          <p:cNvSpPr>
            <a:spLocks noGrp="1"/>
          </p:cNvSpPr>
          <p:nvPr>
            <p:ph type="body" idx="1"/>
          </p:nvPr>
        </p:nvSpPr>
        <p:spPr/>
        <p:txBody>
          <a:bodyPr/>
          <a:lstStyle/>
          <a:p>
            <a:r>
              <a:rPr lang="en-US"/>
              <a:t>They are starting to have more problems with mold and etc. in mech rooms and similar because houses are getting tighter and mechanical units are becoming more efficient.</a:t>
            </a:r>
          </a:p>
        </p:txBody>
      </p:sp>
      <p:sp>
        <p:nvSpPr>
          <p:cNvPr id="4" name="Slide Number Placeholder 3">
            <a:extLst>
              <a:ext uri="{FF2B5EF4-FFF2-40B4-BE49-F238E27FC236}">
                <a16:creationId xmlns:a16="http://schemas.microsoft.com/office/drawing/2014/main" id="{7AFA155B-5E20-EB5C-07CF-F35186566337}"/>
              </a:ext>
            </a:extLst>
          </p:cNvPr>
          <p:cNvSpPr>
            <a:spLocks noGrp="1"/>
          </p:cNvSpPr>
          <p:nvPr>
            <p:ph type="sldNum" sz="quarter" idx="5"/>
          </p:nvPr>
        </p:nvSpPr>
        <p:spPr/>
        <p:txBody>
          <a:bodyPr/>
          <a:lstStyle/>
          <a:p>
            <a:fld id="{78B19794-3716-4E5E-86DD-324EC8EE6AD5}" type="slidenum">
              <a:rPr lang="en-US" smtClean="0"/>
              <a:t>63</a:t>
            </a:fld>
            <a:endParaRPr lang="en-US"/>
          </a:p>
        </p:txBody>
      </p:sp>
    </p:spTree>
    <p:extLst>
      <p:ext uri="{BB962C8B-B14F-4D97-AF65-F5344CB8AC3E}">
        <p14:creationId xmlns:p14="http://schemas.microsoft.com/office/powerpoint/2010/main" val="20924551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5D398-E315-FABA-7E36-FE8991B316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D02AD8-1A20-AC67-E026-AE7E38F042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532744-5030-4D40-84AA-5FF19268D3DE}"/>
              </a:ext>
            </a:extLst>
          </p:cNvPr>
          <p:cNvSpPr>
            <a:spLocks noGrp="1"/>
          </p:cNvSpPr>
          <p:nvPr>
            <p:ph type="body" idx="1"/>
          </p:nvPr>
        </p:nvSpPr>
        <p:spPr/>
        <p:txBody>
          <a:bodyPr/>
          <a:lstStyle/>
          <a:p>
            <a:r>
              <a:rPr lang="en-US"/>
              <a:t>Pulling in a little return air through the mech room to deal with a “musty smell”.</a:t>
            </a:r>
          </a:p>
        </p:txBody>
      </p:sp>
      <p:sp>
        <p:nvSpPr>
          <p:cNvPr id="4" name="Slide Number Placeholder 3">
            <a:extLst>
              <a:ext uri="{FF2B5EF4-FFF2-40B4-BE49-F238E27FC236}">
                <a16:creationId xmlns:a16="http://schemas.microsoft.com/office/drawing/2014/main" id="{5BECAFE6-38BE-28A9-59FB-463DD6293287}"/>
              </a:ext>
            </a:extLst>
          </p:cNvPr>
          <p:cNvSpPr>
            <a:spLocks noGrp="1"/>
          </p:cNvSpPr>
          <p:nvPr>
            <p:ph type="sldNum" sz="quarter" idx="5"/>
          </p:nvPr>
        </p:nvSpPr>
        <p:spPr/>
        <p:txBody>
          <a:bodyPr/>
          <a:lstStyle/>
          <a:p>
            <a:fld id="{78B19794-3716-4E5E-86DD-324EC8EE6AD5}" type="slidenum">
              <a:rPr lang="en-US" smtClean="0"/>
              <a:t>64</a:t>
            </a:fld>
            <a:endParaRPr lang="en-US"/>
          </a:p>
        </p:txBody>
      </p:sp>
    </p:spTree>
    <p:extLst>
      <p:ext uri="{BB962C8B-B14F-4D97-AF65-F5344CB8AC3E}">
        <p14:creationId xmlns:p14="http://schemas.microsoft.com/office/powerpoint/2010/main" val="21807889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7AD5D-55B4-E4C1-F72A-7960B15328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FC7181-5CDE-EBA5-4691-91C1E66507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09B1A4-00AF-A69F-880E-4C9C0D65E284}"/>
              </a:ext>
            </a:extLst>
          </p:cNvPr>
          <p:cNvSpPr>
            <a:spLocks noGrp="1"/>
          </p:cNvSpPr>
          <p:nvPr>
            <p:ph type="body" idx="1"/>
          </p:nvPr>
        </p:nvSpPr>
        <p:spPr/>
        <p:txBody>
          <a:bodyPr/>
          <a:lstStyle/>
          <a:p>
            <a:r>
              <a:rPr lang="en-US"/>
              <a:t>They are starting to have more problems with mold and etc. in closets rooms and similar because houses are getting tighter and mechanical units are becoming more efficient.</a:t>
            </a:r>
          </a:p>
        </p:txBody>
      </p:sp>
      <p:sp>
        <p:nvSpPr>
          <p:cNvPr id="4" name="Slide Number Placeholder 3">
            <a:extLst>
              <a:ext uri="{FF2B5EF4-FFF2-40B4-BE49-F238E27FC236}">
                <a16:creationId xmlns:a16="http://schemas.microsoft.com/office/drawing/2014/main" id="{9604F9A0-76B7-589F-CEB9-0455C0CBAB5E}"/>
              </a:ext>
            </a:extLst>
          </p:cNvPr>
          <p:cNvSpPr>
            <a:spLocks noGrp="1"/>
          </p:cNvSpPr>
          <p:nvPr>
            <p:ph type="sldNum" sz="quarter" idx="5"/>
          </p:nvPr>
        </p:nvSpPr>
        <p:spPr/>
        <p:txBody>
          <a:bodyPr/>
          <a:lstStyle/>
          <a:p>
            <a:fld id="{78B19794-3716-4E5E-86DD-324EC8EE6AD5}" type="slidenum">
              <a:rPr lang="en-US" smtClean="0"/>
              <a:t>65</a:t>
            </a:fld>
            <a:endParaRPr lang="en-US"/>
          </a:p>
        </p:txBody>
      </p:sp>
    </p:spTree>
    <p:extLst>
      <p:ext uri="{BB962C8B-B14F-4D97-AF65-F5344CB8AC3E}">
        <p14:creationId xmlns:p14="http://schemas.microsoft.com/office/powerpoint/2010/main" val="5985934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2EB54-BA49-3BC0-A303-CCE331C15E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B11203-235E-03B6-567E-B53F381551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F6C593-AD6D-584C-CBB6-C4F0575E0167}"/>
              </a:ext>
            </a:extLst>
          </p:cNvPr>
          <p:cNvSpPr>
            <a:spLocks noGrp="1"/>
          </p:cNvSpPr>
          <p:nvPr>
            <p:ph type="body" idx="1"/>
          </p:nvPr>
        </p:nvSpPr>
        <p:spPr/>
        <p:txBody>
          <a:bodyPr/>
          <a:lstStyle/>
          <a:p>
            <a:r>
              <a:rPr lang="en-US"/>
              <a:t>Small return air openings in the ceiling, drawing through the closet from undercut door.</a:t>
            </a:r>
          </a:p>
        </p:txBody>
      </p:sp>
      <p:sp>
        <p:nvSpPr>
          <p:cNvPr id="4" name="Slide Number Placeholder 3">
            <a:extLst>
              <a:ext uri="{FF2B5EF4-FFF2-40B4-BE49-F238E27FC236}">
                <a16:creationId xmlns:a16="http://schemas.microsoft.com/office/drawing/2014/main" id="{BFB2B7C2-4030-6EEB-3A84-874E96CBD704}"/>
              </a:ext>
            </a:extLst>
          </p:cNvPr>
          <p:cNvSpPr>
            <a:spLocks noGrp="1"/>
          </p:cNvSpPr>
          <p:nvPr>
            <p:ph type="sldNum" sz="quarter" idx="5"/>
          </p:nvPr>
        </p:nvSpPr>
        <p:spPr/>
        <p:txBody>
          <a:bodyPr/>
          <a:lstStyle/>
          <a:p>
            <a:fld id="{78B19794-3716-4E5E-86DD-324EC8EE6AD5}" type="slidenum">
              <a:rPr lang="en-US" smtClean="0"/>
              <a:t>66</a:t>
            </a:fld>
            <a:endParaRPr lang="en-US"/>
          </a:p>
        </p:txBody>
      </p:sp>
    </p:spTree>
    <p:extLst>
      <p:ext uri="{BB962C8B-B14F-4D97-AF65-F5344CB8AC3E}">
        <p14:creationId xmlns:p14="http://schemas.microsoft.com/office/powerpoint/2010/main" val="11556822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6054E-1FA6-A24A-FEFA-72BB34552F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0AD05C-8E08-66F6-BCD8-6F72BE2665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E71908-168C-D6E9-60FD-8B8BC9F5F13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1A8109A-96B6-5279-5352-FBAC999BC028}"/>
              </a:ext>
            </a:extLst>
          </p:cNvPr>
          <p:cNvSpPr>
            <a:spLocks noGrp="1"/>
          </p:cNvSpPr>
          <p:nvPr>
            <p:ph type="sldNum" sz="quarter" idx="5"/>
          </p:nvPr>
        </p:nvSpPr>
        <p:spPr/>
        <p:txBody>
          <a:bodyPr/>
          <a:lstStyle/>
          <a:p>
            <a:fld id="{78B19794-3716-4E5E-86DD-324EC8EE6AD5}" type="slidenum">
              <a:rPr lang="en-US" smtClean="0"/>
              <a:t>67</a:t>
            </a:fld>
            <a:endParaRPr lang="en-US"/>
          </a:p>
        </p:txBody>
      </p:sp>
    </p:spTree>
    <p:extLst>
      <p:ext uri="{BB962C8B-B14F-4D97-AF65-F5344CB8AC3E}">
        <p14:creationId xmlns:p14="http://schemas.microsoft.com/office/powerpoint/2010/main" val="15031366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8E70B-10B8-8648-460E-25612B0E64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8EA822-1519-19B4-CE19-A8FEC7E61F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D825F5-45B3-4362-1C5F-C12CB003086C}"/>
              </a:ext>
            </a:extLst>
          </p:cNvPr>
          <p:cNvSpPr>
            <a:spLocks noGrp="1"/>
          </p:cNvSpPr>
          <p:nvPr>
            <p:ph type="body" idx="1"/>
          </p:nvPr>
        </p:nvSpPr>
        <p:spPr/>
        <p:txBody>
          <a:bodyPr/>
          <a:lstStyle/>
          <a:p>
            <a:r>
              <a:rPr lang="en-US"/>
              <a:t>A boiler is a water heater that is installed to for space heating purposes, not domestic water use. I </a:t>
            </a:r>
            <a:r>
              <a:rPr lang="en-US" i="1"/>
              <a:t>think</a:t>
            </a:r>
            <a:r>
              <a:rPr lang="en-US" i="0"/>
              <a:t> this one is a boiler…</a:t>
            </a:r>
            <a:endParaRPr lang="en-US"/>
          </a:p>
        </p:txBody>
      </p:sp>
      <p:sp>
        <p:nvSpPr>
          <p:cNvPr id="4" name="Slide Number Placeholder 3">
            <a:extLst>
              <a:ext uri="{FF2B5EF4-FFF2-40B4-BE49-F238E27FC236}">
                <a16:creationId xmlns:a16="http://schemas.microsoft.com/office/drawing/2014/main" id="{C78656C4-C4BE-B243-3159-E0E2767D3ED1}"/>
              </a:ext>
            </a:extLst>
          </p:cNvPr>
          <p:cNvSpPr>
            <a:spLocks noGrp="1"/>
          </p:cNvSpPr>
          <p:nvPr>
            <p:ph type="sldNum" sz="quarter" idx="5"/>
          </p:nvPr>
        </p:nvSpPr>
        <p:spPr/>
        <p:txBody>
          <a:bodyPr/>
          <a:lstStyle/>
          <a:p>
            <a:fld id="{78B19794-3716-4E5E-86DD-324EC8EE6AD5}" type="slidenum">
              <a:rPr lang="en-US" smtClean="0"/>
              <a:t>68</a:t>
            </a:fld>
            <a:endParaRPr lang="en-US"/>
          </a:p>
        </p:txBody>
      </p:sp>
    </p:spTree>
    <p:extLst>
      <p:ext uri="{BB962C8B-B14F-4D97-AF65-F5344CB8AC3E}">
        <p14:creationId xmlns:p14="http://schemas.microsoft.com/office/powerpoint/2010/main" val="14402957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AD928-925B-62E5-414A-D1EA8DCFEF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BEF59A-FEEC-5FBC-1BC7-EB52C91EF4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0F10CB-C9E8-5FF2-5381-D386AD5E5CBE}"/>
              </a:ext>
            </a:extLst>
          </p:cNvPr>
          <p:cNvSpPr>
            <a:spLocks noGrp="1"/>
          </p:cNvSpPr>
          <p:nvPr>
            <p:ph type="body" idx="1"/>
          </p:nvPr>
        </p:nvSpPr>
        <p:spPr/>
        <p:txBody>
          <a:bodyPr/>
          <a:lstStyle/>
          <a:p>
            <a:r>
              <a:rPr lang="en-US"/>
              <a:t>The section that required purging last code cycle is still there, but it only ever applied to gas piping over 2 ½” in diameter – so, basically irrelevant in the IRC. This provision applies to all piping, regardless of size or length. </a:t>
            </a:r>
          </a:p>
        </p:txBody>
      </p:sp>
      <p:sp>
        <p:nvSpPr>
          <p:cNvPr id="4" name="Slide Number Placeholder 3">
            <a:extLst>
              <a:ext uri="{FF2B5EF4-FFF2-40B4-BE49-F238E27FC236}">
                <a16:creationId xmlns:a16="http://schemas.microsoft.com/office/drawing/2014/main" id="{62569A7B-AE5E-A93A-174C-617D439AA763}"/>
              </a:ext>
            </a:extLst>
          </p:cNvPr>
          <p:cNvSpPr>
            <a:spLocks noGrp="1"/>
          </p:cNvSpPr>
          <p:nvPr>
            <p:ph type="sldNum" sz="quarter" idx="5"/>
          </p:nvPr>
        </p:nvSpPr>
        <p:spPr/>
        <p:txBody>
          <a:bodyPr/>
          <a:lstStyle/>
          <a:p>
            <a:fld id="{78B19794-3716-4E5E-86DD-324EC8EE6AD5}" type="slidenum">
              <a:rPr lang="en-US" smtClean="0"/>
              <a:t>69</a:t>
            </a:fld>
            <a:endParaRPr lang="en-US"/>
          </a:p>
        </p:txBody>
      </p:sp>
    </p:spTree>
    <p:extLst>
      <p:ext uri="{BB962C8B-B14F-4D97-AF65-F5344CB8AC3E}">
        <p14:creationId xmlns:p14="http://schemas.microsoft.com/office/powerpoint/2010/main" val="1819686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C93D7-DD3F-6713-CD0B-210D62BA2F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F94208-5857-9028-4ECE-A5023C9792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986A03-B11A-ED24-8B97-42494AEBA6F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9CFABCF-1BDA-A0BD-BC15-6743EDF24D42}"/>
              </a:ext>
            </a:extLst>
          </p:cNvPr>
          <p:cNvSpPr>
            <a:spLocks noGrp="1"/>
          </p:cNvSpPr>
          <p:nvPr>
            <p:ph type="sldNum" sz="quarter" idx="5"/>
          </p:nvPr>
        </p:nvSpPr>
        <p:spPr/>
        <p:txBody>
          <a:bodyPr/>
          <a:lstStyle/>
          <a:p>
            <a:fld id="{78B19794-3716-4E5E-86DD-324EC8EE6AD5}" type="slidenum">
              <a:rPr lang="en-US" smtClean="0"/>
              <a:t>16</a:t>
            </a:fld>
            <a:endParaRPr lang="en-US"/>
          </a:p>
        </p:txBody>
      </p:sp>
    </p:spTree>
    <p:extLst>
      <p:ext uri="{BB962C8B-B14F-4D97-AF65-F5344CB8AC3E}">
        <p14:creationId xmlns:p14="http://schemas.microsoft.com/office/powerpoint/2010/main" val="1571465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7F6253-E2CA-43A4-BC5E-F147AFFBCD56}" type="slidenum">
              <a:rPr lang="en-US" smtClean="0"/>
              <a:t>70</a:t>
            </a:fld>
            <a:endParaRPr lang="en-US"/>
          </a:p>
        </p:txBody>
      </p:sp>
    </p:spTree>
    <p:extLst>
      <p:ext uri="{BB962C8B-B14F-4D97-AF65-F5344CB8AC3E}">
        <p14:creationId xmlns:p14="http://schemas.microsoft.com/office/powerpoint/2010/main" val="1752055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C9C72-07DC-21BC-E468-C2F1624A0E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8D8EFF-FD49-4443-6E25-C29A497562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5A113E-0EC8-B8CD-409A-60FC3F7FEF7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D4A1FEE-E2E5-2550-976C-2FDE544B8E24}"/>
              </a:ext>
            </a:extLst>
          </p:cNvPr>
          <p:cNvSpPr>
            <a:spLocks noGrp="1"/>
          </p:cNvSpPr>
          <p:nvPr>
            <p:ph type="sldNum" sz="quarter" idx="5"/>
          </p:nvPr>
        </p:nvSpPr>
        <p:spPr/>
        <p:txBody>
          <a:bodyPr/>
          <a:lstStyle/>
          <a:p>
            <a:fld id="{78B19794-3716-4E5E-86DD-324EC8EE6AD5}" type="slidenum">
              <a:rPr lang="en-US" smtClean="0"/>
              <a:t>71</a:t>
            </a:fld>
            <a:endParaRPr lang="en-US"/>
          </a:p>
        </p:txBody>
      </p:sp>
    </p:spTree>
    <p:extLst>
      <p:ext uri="{BB962C8B-B14F-4D97-AF65-F5344CB8AC3E}">
        <p14:creationId xmlns:p14="http://schemas.microsoft.com/office/powerpoint/2010/main" val="173643599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C5C6C-D78E-6C80-7CDE-5677D49C04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EB733E-AF4B-4569-A4AC-15AE7505F4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C1C99D-DF5F-5758-5BA9-3EBCD534428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8BA5032-DC10-8B7D-6FAD-69C0854462BB}"/>
              </a:ext>
            </a:extLst>
          </p:cNvPr>
          <p:cNvSpPr>
            <a:spLocks noGrp="1"/>
          </p:cNvSpPr>
          <p:nvPr>
            <p:ph type="sldNum" sz="quarter" idx="5"/>
          </p:nvPr>
        </p:nvSpPr>
        <p:spPr/>
        <p:txBody>
          <a:bodyPr/>
          <a:lstStyle/>
          <a:p>
            <a:fld id="{78B19794-3716-4E5E-86DD-324EC8EE6AD5}" type="slidenum">
              <a:rPr lang="en-US" smtClean="0"/>
              <a:t>72</a:t>
            </a:fld>
            <a:endParaRPr lang="en-US"/>
          </a:p>
        </p:txBody>
      </p:sp>
    </p:spTree>
    <p:extLst>
      <p:ext uri="{BB962C8B-B14F-4D97-AF65-F5344CB8AC3E}">
        <p14:creationId xmlns:p14="http://schemas.microsoft.com/office/powerpoint/2010/main" val="27464627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0226B-91C9-D035-6290-DBDAE88C45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26E8D7-6F00-3E0E-3988-25ADFFA9D7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74AB28-9C89-2F96-B17F-A7E3DA103C7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9DE6432-0B4B-3B67-ED15-CD962383788E}"/>
              </a:ext>
            </a:extLst>
          </p:cNvPr>
          <p:cNvSpPr>
            <a:spLocks noGrp="1"/>
          </p:cNvSpPr>
          <p:nvPr>
            <p:ph type="sldNum" sz="quarter" idx="5"/>
          </p:nvPr>
        </p:nvSpPr>
        <p:spPr/>
        <p:txBody>
          <a:bodyPr/>
          <a:lstStyle/>
          <a:p>
            <a:fld id="{78B19794-3716-4E5E-86DD-324EC8EE6AD5}" type="slidenum">
              <a:rPr lang="en-US" smtClean="0"/>
              <a:t>73</a:t>
            </a:fld>
            <a:endParaRPr lang="en-US"/>
          </a:p>
        </p:txBody>
      </p:sp>
    </p:spTree>
    <p:extLst>
      <p:ext uri="{BB962C8B-B14F-4D97-AF65-F5344CB8AC3E}">
        <p14:creationId xmlns:p14="http://schemas.microsoft.com/office/powerpoint/2010/main" val="24873453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CE709D-6CED-E199-A50E-CF2E4938E6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7C4380-1538-7FDB-2F54-44B3884F84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6AB9E3-0D9B-9AD1-859A-A7D2E807854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2E54B84-8C9C-17EA-D12E-BE0DA0C32DC1}"/>
              </a:ext>
            </a:extLst>
          </p:cNvPr>
          <p:cNvSpPr>
            <a:spLocks noGrp="1"/>
          </p:cNvSpPr>
          <p:nvPr>
            <p:ph type="sldNum" sz="quarter" idx="5"/>
          </p:nvPr>
        </p:nvSpPr>
        <p:spPr/>
        <p:txBody>
          <a:bodyPr/>
          <a:lstStyle/>
          <a:p>
            <a:fld id="{78B19794-3716-4E5E-86DD-324EC8EE6AD5}" type="slidenum">
              <a:rPr lang="en-US" smtClean="0"/>
              <a:t>74</a:t>
            </a:fld>
            <a:endParaRPr lang="en-US"/>
          </a:p>
        </p:txBody>
      </p:sp>
    </p:spTree>
    <p:extLst>
      <p:ext uri="{BB962C8B-B14F-4D97-AF65-F5344CB8AC3E}">
        <p14:creationId xmlns:p14="http://schemas.microsoft.com/office/powerpoint/2010/main" val="139932793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444650-72B3-4BC3-A6D4-11ED70D8C97E}" type="slidenum">
              <a:rPr lang="en-US" smtClean="0"/>
              <a:t>75</a:t>
            </a:fld>
            <a:endParaRPr lang="en-US"/>
          </a:p>
        </p:txBody>
      </p:sp>
    </p:spTree>
    <p:extLst>
      <p:ext uri="{BB962C8B-B14F-4D97-AF65-F5344CB8AC3E}">
        <p14:creationId xmlns:p14="http://schemas.microsoft.com/office/powerpoint/2010/main" val="249456612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9FEAA-D620-CCA8-2083-0BF40630DB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04AA52-6B1F-392C-F50F-D4CA8E312B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E8CA2E-93ED-286C-5949-4E6943EFBFA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1E4C8C7-0756-7B29-1E5B-3BC724DC1195}"/>
              </a:ext>
            </a:extLst>
          </p:cNvPr>
          <p:cNvSpPr>
            <a:spLocks noGrp="1"/>
          </p:cNvSpPr>
          <p:nvPr>
            <p:ph type="sldNum" sz="quarter" idx="5"/>
          </p:nvPr>
        </p:nvSpPr>
        <p:spPr/>
        <p:txBody>
          <a:bodyPr/>
          <a:lstStyle/>
          <a:p>
            <a:fld id="{78B19794-3716-4E5E-86DD-324EC8EE6AD5}" type="slidenum">
              <a:rPr lang="en-US" smtClean="0"/>
              <a:t>76</a:t>
            </a:fld>
            <a:endParaRPr lang="en-US"/>
          </a:p>
        </p:txBody>
      </p:sp>
    </p:spTree>
    <p:extLst>
      <p:ext uri="{BB962C8B-B14F-4D97-AF65-F5344CB8AC3E}">
        <p14:creationId xmlns:p14="http://schemas.microsoft.com/office/powerpoint/2010/main" val="222208606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Even when PEX is used for most of the house, the water pipe electrode shall be utilized.</a:t>
            </a:r>
          </a:p>
        </p:txBody>
      </p:sp>
      <p:sp>
        <p:nvSpPr>
          <p:cNvPr id="4" name="Slide Number Placeholder 3"/>
          <p:cNvSpPr>
            <a:spLocks noGrp="1"/>
          </p:cNvSpPr>
          <p:nvPr>
            <p:ph type="sldNum" sz="quarter" idx="5"/>
          </p:nvPr>
        </p:nvSpPr>
        <p:spPr/>
        <p:txBody>
          <a:bodyPr/>
          <a:lstStyle/>
          <a:p>
            <a:fld id="{C67F6253-E2CA-43A4-BC5E-F147AFFBCD56}" type="slidenum">
              <a:rPr lang="en-US" smtClean="0"/>
              <a:t>77</a:t>
            </a:fld>
            <a:endParaRPr lang="en-US"/>
          </a:p>
        </p:txBody>
      </p:sp>
    </p:spTree>
    <p:extLst>
      <p:ext uri="{BB962C8B-B14F-4D97-AF65-F5344CB8AC3E}">
        <p14:creationId xmlns:p14="http://schemas.microsoft.com/office/powerpoint/2010/main" val="343020244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That clamp must be accessible later, so make the access panel for the ball valve big enough to accommodate both.</a:t>
            </a:r>
          </a:p>
        </p:txBody>
      </p:sp>
      <p:sp>
        <p:nvSpPr>
          <p:cNvPr id="4" name="Slide Number Placeholder 3"/>
          <p:cNvSpPr>
            <a:spLocks noGrp="1"/>
          </p:cNvSpPr>
          <p:nvPr>
            <p:ph type="sldNum" sz="quarter" idx="5"/>
          </p:nvPr>
        </p:nvSpPr>
        <p:spPr/>
        <p:txBody>
          <a:bodyPr/>
          <a:lstStyle/>
          <a:p>
            <a:fld id="{C67F6253-E2CA-43A4-BC5E-F147AFFBCD56}" type="slidenum">
              <a:rPr lang="en-US" smtClean="0"/>
              <a:t>78</a:t>
            </a:fld>
            <a:endParaRPr lang="en-US"/>
          </a:p>
        </p:txBody>
      </p:sp>
    </p:spTree>
    <p:extLst>
      <p:ext uri="{BB962C8B-B14F-4D97-AF65-F5344CB8AC3E}">
        <p14:creationId xmlns:p14="http://schemas.microsoft.com/office/powerpoint/2010/main" val="188068676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Water line repair while digging a sewer, effectively destroying the grounding electrode use of this pipe. You can add a #4 copper bonding jumper between sections of pipe if the service for the building is 200 amps or less, or drive 2 ground rods if a Ufer ground is not available. </a:t>
            </a:r>
          </a:p>
        </p:txBody>
      </p:sp>
      <p:sp>
        <p:nvSpPr>
          <p:cNvPr id="4" name="Slide Number Placeholder 3"/>
          <p:cNvSpPr>
            <a:spLocks noGrp="1"/>
          </p:cNvSpPr>
          <p:nvPr>
            <p:ph type="sldNum" sz="quarter" idx="5"/>
          </p:nvPr>
        </p:nvSpPr>
        <p:spPr/>
        <p:txBody>
          <a:bodyPr/>
          <a:lstStyle/>
          <a:p>
            <a:fld id="{C67F6253-E2CA-43A4-BC5E-F147AFFBCD56}" type="slidenum">
              <a:rPr lang="en-US" smtClean="0"/>
              <a:t>79</a:t>
            </a:fld>
            <a:endParaRPr lang="en-US"/>
          </a:p>
        </p:txBody>
      </p:sp>
    </p:spTree>
    <p:extLst>
      <p:ext uri="{BB962C8B-B14F-4D97-AF65-F5344CB8AC3E}">
        <p14:creationId xmlns:p14="http://schemas.microsoft.com/office/powerpoint/2010/main" val="2257957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Smallest possible loft with steepest possible entry.</a:t>
            </a:r>
          </a:p>
        </p:txBody>
      </p:sp>
      <p:sp>
        <p:nvSpPr>
          <p:cNvPr id="4" name="Slide Number Placeholder 3"/>
          <p:cNvSpPr>
            <a:spLocks noGrp="1"/>
          </p:cNvSpPr>
          <p:nvPr>
            <p:ph type="sldNum" sz="quarter" idx="5"/>
          </p:nvPr>
        </p:nvSpPr>
        <p:spPr/>
        <p:txBody>
          <a:bodyPr/>
          <a:lstStyle/>
          <a:p>
            <a:fld id="{78B19794-3716-4E5E-86DD-324EC8EE6AD5}" type="slidenum">
              <a:rPr lang="en-US" smtClean="0"/>
              <a:t>17</a:t>
            </a:fld>
            <a:endParaRPr lang="en-US"/>
          </a:p>
        </p:txBody>
      </p:sp>
    </p:spTree>
    <p:extLst>
      <p:ext uri="{BB962C8B-B14F-4D97-AF65-F5344CB8AC3E}">
        <p14:creationId xmlns:p14="http://schemas.microsoft.com/office/powerpoint/2010/main" val="39638848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BE2F8-FA22-A2D6-512E-F4735A63B0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B07853-B819-BBEF-F7CF-D9552615A7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B3D233-08A3-45D3-3724-589DC5C36D3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EDF8DA9-EFA0-6626-C186-6294D59F1FC2}"/>
              </a:ext>
            </a:extLst>
          </p:cNvPr>
          <p:cNvSpPr>
            <a:spLocks noGrp="1"/>
          </p:cNvSpPr>
          <p:nvPr>
            <p:ph type="sldNum" sz="quarter" idx="5"/>
          </p:nvPr>
        </p:nvSpPr>
        <p:spPr/>
        <p:txBody>
          <a:bodyPr/>
          <a:lstStyle/>
          <a:p>
            <a:fld id="{78B19794-3716-4E5E-86DD-324EC8EE6AD5}" type="slidenum">
              <a:rPr lang="en-US" smtClean="0"/>
              <a:t>80</a:t>
            </a:fld>
            <a:endParaRPr lang="en-US"/>
          </a:p>
        </p:txBody>
      </p:sp>
    </p:spTree>
    <p:extLst>
      <p:ext uri="{BB962C8B-B14F-4D97-AF65-F5344CB8AC3E}">
        <p14:creationId xmlns:p14="http://schemas.microsoft.com/office/powerpoint/2010/main" val="158969353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FD007-5B64-5A3B-FC4F-483BF0E3B1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BBAC75-D092-5348-5466-BF0DE9EBFA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65EFBB-998E-5C74-CA63-CBABBE19A53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5D33B1B-D0A9-679F-018E-BDEE115429FB}"/>
              </a:ext>
            </a:extLst>
          </p:cNvPr>
          <p:cNvSpPr>
            <a:spLocks noGrp="1"/>
          </p:cNvSpPr>
          <p:nvPr>
            <p:ph type="sldNum" sz="quarter" idx="5"/>
          </p:nvPr>
        </p:nvSpPr>
        <p:spPr/>
        <p:txBody>
          <a:bodyPr/>
          <a:lstStyle/>
          <a:p>
            <a:fld id="{78B19794-3716-4E5E-86DD-324EC8EE6AD5}" type="slidenum">
              <a:rPr lang="en-US" smtClean="0"/>
              <a:t>81</a:t>
            </a:fld>
            <a:endParaRPr lang="en-US"/>
          </a:p>
        </p:txBody>
      </p:sp>
    </p:spTree>
    <p:extLst>
      <p:ext uri="{BB962C8B-B14F-4D97-AF65-F5344CB8AC3E}">
        <p14:creationId xmlns:p14="http://schemas.microsoft.com/office/powerpoint/2010/main" val="327759560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Repairs cannot decrease the level of safety in a building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3E39A9-D9C7-4912-9393-ED21BFB37CC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3176460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3E39A9-D9C7-4912-9393-ED21BFB37CC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17755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Largest possible loft with actual stairs.</a:t>
            </a:r>
          </a:p>
        </p:txBody>
      </p:sp>
      <p:sp>
        <p:nvSpPr>
          <p:cNvPr id="4" name="Slide Number Placeholder 3"/>
          <p:cNvSpPr>
            <a:spLocks noGrp="1"/>
          </p:cNvSpPr>
          <p:nvPr>
            <p:ph type="sldNum" sz="quarter" idx="5"/>
          </p:nvPr>
        </p:nvSpPr>
        <p:spPr/>
        <p:txBody>
          <a:bodyPr/>
          <a:lstStyle/>
          <a:p>
            <a:fld id="{78B19794-3716-4E5E-86DD-324EC8EE6AD5}" type="slidenum">
              <a:rPr lang="en-US" smtClean="0"/>
              <a:t>18</a:t>
            </a:fld>
            <a:endParaRPr lang="en-US"/>
          </a:p>
        </p:txBody>
      </p:sp>
    </p:spTree>
    <p:extLst>
      <p:ext uri="{BB962C8B-B14F-4D97-AF65-F5344CB8AC3E}">
        <p14:creationId xmlns:p14="http://schemas.microsoft.com/office/powerpoint/2010/main" val="713745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A5793-B636-690B-B63E-CB2C37098E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B21F9A-8CF8-8913-CFA1-E29E3EE7CE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AD42C1-EC01-5714-4715-16E150BD454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B9E3B6A-2F9F-10C8-E02E-7E25772FA967}"/>
              </a:ext>
            </a:extLst>
          </p:cNvPr>
          <p:cNvSpPr>
            <a:spLocks noGrp="1"/>
          </p:cNvSpPr>
          <p:nvPr>
            <p:ph type="sldNum" sz="quarter" idx="5"/>
          </p:nvPr>
        </p:nvSpPr>
        <p:spPr/>
        <p:txBody>
          <a:bodyPr/>
          <a:lstStyle/>
          <a:p>
            <a:fld id="{78B19794-3716-4E5E-86DD-324EC8EE6AD5}" type="slidenum">
              <a:rPr lang="en-US" smtClean="0"/>
              <a:t>19</a:t>
            </a:fld>
            <a:endParaRPr lang="en-US"/>
          </a:p>
        </p:txBody>
      </p:sp>
    </p:spTree>
    <p:extLst>
      <p:ext uri="{BB962C8B-B14F-4D97-AF65-F5344CB8AC3E}">
        <p14:creationId xmlns:p14="http://schemas.microsoft.com/office/powerpoint/2010/main" val="792003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4DA2ED9-525F-426B-B6F8-D4D161677D16}"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FB668C-75E3-49E1-96AB-3DD7BC2C0611}" type="slidenum">
              <a:rPr lang="en-US" smtClean="0"/>
              <a:t>‹#›</a:t>
            </a:fld>
            <a:endParaRPr lang="en-US"/>
          </a:p>
        </p:txBody>
      </p:sp>
    </p:spTree>
    <p:extLst>
      <p:ext uri="{BB962C8B-B14F-4D97-AF65-F5344CB8AC3E}">
        <p14:creationId xmlns:p14="http://schemas.microsoft.com/office/powerpoint/2010/main" val="4055269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4DA2ED9-525F-426B-B6F8-D4D161677D16}" type="datetimeFigureOut">
              <a:rPr lang="en-US" smtClean="0"/>
              <a:t>12/23/2025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FB668C-75E3-49E1-96AB-3DD7BC2C0611}" type="slidenum">
              <a:rPr lang="en-US" smtClean="0"/>
              <a:t>‹#›</a:t>
            </a:fld>
            <a:endParaRPr lang="en-US"/>
          </a:p>
        </p:txBody>
      </p:sp>
    </p:spTree>
    <p:extLst>
      <p:ext uri="{BB962C8B-B14F-4D97-AF65-F5344CB8AC3E}">
        <p14:creationId xmlns:p14="http://schemas.microsoft.com/office/powerpoint/2010/main" val="2915801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4DA2ED9-525F-426B-B6F8-D4D161677D16}" type="datetimeFigureOut">
              <a:rPr lang="en-US" smtClean="0"/>
              <a:t>12/23/2025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FB668C-75E3-49E1-96AB-3DD7BC2C0611}" type="slidenum">
              <a:rPr lang="en-US" smtClean="0"/>
              <a:t>‹#›</a:t>
            </a:fld>
            <a:endParaRPr lang="en-US"/>
          </a:p>
        </p:txBody>
      </p:sp>
    </p:spTree>
    <p:extLst>
      <p:ext uri="{BB962C8B-B14F-4D97-AF65-F5344CB8AC3E}">
        <p14:creationId xmlns:p14="http://schemas.microsoft.com/office/powerpoint/2010/main" val="879915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4DA2ED9-525F-426B-B6F8-D4D161677D16}" type="datetimeFigureOut">
              <a:rPr lang="en-US" smtClean="0"/>
              <a:t>12/23/2025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FB668C-75E3-49E1-96AB-3DD7BC2C0611}" type="slidenum">
              <a:rPr lang="en-US" smtClean="0"/>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16978002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4DA2ED9-525F-426B-B6F8-D4D161677D16}" type="datetimeFigureOut">
              <a:rPr lang="en-US" smtClean="0"/>
              <a:t>12/23/2025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FB668C-75E3-49E1-96AB-3DD7BC2C0611}" type="slidenum">
              <a:rPr lang="en-US" smtClean="0"/>
              <a:t>‹#›</a:t>
            </a:fld>
            <a:endParaRPr lang="en-US"/>
          </a:p>
        </p:txBody>
      </p:sp>
    </p:spTree>
    <p:extLst>
      <p:ext uri="{BB962C8B-B14F-4D97-AF65-F5344CB8AC3E}">
        <p14:creationId xmlns:p14="http://schemas.microsoft.com/office/powerpoint/2010/main" val="26139770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94DA2ED9-525F-426B-B6F8-D4D161677D16}" type="datetimeFigureOut">
              <a:rPr lang="en-US" smtClean="0"/>
              <a:t>12/23/2025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FB668C-75E3-49E1-96AB-3DD7BC2C0611}" type="slidenum">
              <a:rPr lang="en-US" smtClean="0"/>
              <a:t>‹#›</a:t>
            </a:fld>
            <a:endParaRPr lang="en-US"/>
          </a:p>
        </p:txBody>
      </p:sp>
    </p:spTree>
    <p:extLst>
      <p:ext uri="{BB962C8B-B14F-4D97-AF65-F5344CB8AC3E}">
        <p14:creationId xmlns:p14="http://schemas.microsoft.com/office/powerpoint/2010/main" val="21266343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94DA2ED9-525F-426B-B6F8-D4D161677D16}" type="datetimeFigureOut">
              <a:rPr lang="en-US" smtClean="0"/>
              <a:t>12/23/2025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FB668C-75E3-49E1-96AB-3DD7BC2C0611}" type="slidenum">
              <a:rPr lang="en-US" smtClean="0"/>
              <a:t>‹#›</a:t>
            </a:fld>
            <a:endParaRPr lang="en-US"/>
          </a:p>
        </p:txBody>
      </p:sp>
    </p:spTree>
    <p:extLst>
      <p:ext uri="{BB962C8B-B14F-4D97-AF65-F5344CB8AC3E}">
        <p14:creationId xmlns:p14="http://schemas.microsoft.com/office/powerpoint/2010/main" val="5054384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DA2ED9-525F-426B-B6F8-D4D161677D16}"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FB668C-75E3-49E1-96AB-3DD7BC2C0611}" type="slidenum">
              <a:rPr lang="en-US" smtClean="0"/>
              <a:t>‹#›</a:t>
            </a:fld>
            <a:endParaRPr lang="en-US"/>
          </a:p>
        </p:txBody>
      </p:sp>
    </p:spTree>
    <p:extLst>
      <p:ext uri="{BB962C8B-B14F-4D97-AF65-F5344CB8AC3E}">
        <p14:creationId xmlns:p14="http://schemas.microsoft.com/office/powerpoint/2010/main" val="9487996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DA2ED9-525F-426B-B6F8-D4D161677D16}"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FB668C-75E3-49E1-96AB-3DD7BC2C0611}" type="slidenum">
              <a:rPr lang="en-US" smtClean="0"/>
              <a:t>‹#›</a:t>
            </a:fld>
            <a:endParaRPr lang="en-US"/>
          </a:p>
        </p:txBody>
      </p:sp>
    </p:spTree>
    <p:extLst>
      <p:ext uri="{BB962C8B-B14F-4D97-AF65-F5344CB8AC3E}">
        <p14:creationId xmlns:p14="http://schemas.microsoft.com/office/powerpoint/2010/main" val="40720479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9E6C5-5153-4BFB-B30E-D26B60D47D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EAB228-477D-4F13-B1DA-9191ED4210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787E8E-29CF-47D0-9892-62454F342633}"/>
              </a:ext>
            </a:extLst>
          </p:cNvPr>
          <p:cNvSpPr>
            <a:spLocks noGrp="1"/>
          </p:cNvSpPr>
          <p:nvPr>
            <p:ph type="dt" sz="half" idx="10"/>
          </p:nvPr>
        </p:nvSpPr>
        <p:spPr/>
        <p:txBody>
          <a:bodyPr/>
          <a:lstStyle/>
          <a:p>
            <a:fld id="{656414A9-0B75-45C7-830E-56754815A6BA}" type="datetimeFigureOut">
              <a:rPr lang="en-US" smtClean="0"/>
              <a:t>12/23/2025</a:t>
            </a:fld>
            <a:endParaRPr lang="en-US"/>
          </a:p>
        </p:txBody>
      </p:sp>
      <p:sp>
        <p:nvSpPr>
          <p:cNvPr id="5" name="Footer Placeholder 4">
            <a:extLst>
              <a:ext uri="{FF2B5EF4-FFF2-40B4-BE49-F238E27FC236}">
                <a16:creationId xmlns:a16="http://schemas.microsoft.com/office/drawing/2014/main" id="{E586F950-E495-4441-8C3B-78B0039C6A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18D64-DC88-43B1-8970-2390D49D692B}"/>
              </a:ext>
            </a:extLst>
          </p:cNvPr>
          <p:cNvSpPr>
            <a:spLocks noGrp="1"/>
          </p:cNvSpPr>
          <p:nvPr>
            <p:ph type="sldNum" sz="quarter" idx="12"/>
          </p:nvPr>
        </p:nvSpPr>
        <p:spPr/>
        <p:txBody>
          <a:bodyPr/>
          <a:lstStyle/>
          <a:p>
            <a:fld id="{ACB95E41-3F25-480F-83E6-0817FA75D84D}" type="slidenum">
              <a:rPr lang="en-US" smtClean="0"/>
              <a:t>‹#›</a:t>
            </a:fld>
            <a:endParaRPr lang="en-US"/>
          </a:p>
        </p:txBody>
      </p:sp>
    </p:spTree>
    <p:extLst>
      <p:ext uri="{BB962C8B-B14F-4D97-AF65-F5344CB8AC3E}">
        <p14:creationId xmlns:p14="http://schemas.microsoft.com/office/powerpoint/2010/main" val="6841203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B4393-026E-4B31-BEA2-9EB89F586D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32A0BA-E50F-4A62-B055-A97EC578D7C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4DC2C7-3E19-49A4-AA61-CB62950A7DB0}"/>
              </a:ext>
            </a:extLst>
          </p:cNvPr>
          <p:cNvSpPr>
            <a:spLocks noGrp="1"/>
          </p:cNvSpPr>
          <p:nvPr>
            <p:ph type="dt" sz="half" idx="10"/>
          </p:nvPr>
        </p:nvSpPr>
        <p:spPr/>
        <p:txBody>
          <a:bodyPr/>
          <a:lstStyle/>
          <a:p>
            <a:fld id="{656414A9-0B75-45C7-830E-56754815A6BA}" type="datetimeFigureOut">
              <a:rPr lang="en-US" smtClean="0"/>
              <a:t>12/23/2025</a:t>
            </a:fld>
            <a:endParaRPr lang="en-US"/>
          </a:p>
        </p:txBody>
      </p:sp>
      <p:sp>
        <p:nvSpPr>
          <p:cNvPr id="5" name="Footer Placeholder 4">
            <a:extLst>
              <a:ext uri="{FF2B5EF4-FFF2-40B4-BE49-F238E27FC236}">
                <a16:creationId xmlns:a16="http://schemas.microsoft.com/office/drawing/2014/main" id="{03CD0504-91E4-4760-B9C8-C933BA79C9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BE5410-0066-40CF-95EA-7722037E6A74}"/>
              </a:ext>
            </a:extLst>
          </p:cNvPr>
          <p:cNvSpPr>
            <a:spLocks noGrp="1"/>
          </p:cNvSpPr>
          <p:nvPr>
            <p:ph type="sldNum" sz="quarter" idx="12"/>
          </p:nvPr>
        </p:nvSpPr>
        <p:spPr/>
        <p:txBody>
          <a:bodyPr/>
          <a:lstStyle/>
          <a:p>
            <a:fld id="{ACB95E41-3F25-480F-83E6-0817FA75D84D}" type="slidenum">
              <a:rPr lang="en-US" smtClean="0"/>
              <a:t>‹#›</a:t>
            </a:fld>
            <a:endParaRPr lang="en-US"/>
          </a:p>
        </p:txBody>
      </p:sp>
    </p:spTree>
    <p:extLst>
      <p:ext uri="{BB962C8B-B14F-4D97-AF65-F5344CB8AC3E}">
        <p14:creationId xmlns:p14="http://schemas.microsoft.com/office/powerpoint/2010/main" val="470731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DA2ED9-525F-426B-B6F8-D4D161677D16}"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FB668C-75E3-49E1-96AB-3DD7BC2C0611}" type="slidenum">
              <a:rPr lang="en-US" smtClean="0"/>
              <a:t>‹#›</a:t>
            </a:fld>
            <a:endParaRPr lang="en-US"/>
          </a:p>
        </p:txBody>
      </p:sp>
    </p:spTree>
    <p:extLst>
      <p:ext uri="{BB962C8B-B14F-4D97-AF65-F5344CB8AC3E}">
        <p14:creationId xmlns:p14="http://schemas.microsoft.com/office/powerpoint/2010/main" val="34675911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BC996-E83E-4205-BDD1-0EFB20B1AF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D3693D-941F-4FD6-A2D0-FE7A991D4D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F14E2F-BA1E-4B46-BED0-3168C370632E}"/>
              </a:ext>
            </a:extLst>
          </p:cNvPr>
          <p:cNvSpPr>
            <a:spLocks noGrp="1"/>
          </p:cNvSpPr>
          <p:nvPr>
            <p:ph type="dt" sz="half" idx="10"/>
          </p:nvPr>
        </p:nvSpPr>
        <p:spPr/>
        <p:txBody>
          <a:bodyPr/>
          <a:lstStyle/>
          <a:p>
            <a:fld id="{656414A9-0B75-45C7-830E-56754815A6BA}" type="datetimeFigureOut">
              <a:rPr lang="en-US" smtClean="0"/>
              <a:t>12/23/2025</a:t>
            </a:fld>
            <a:endParaRPr lang="en-US"/>
          </a:p>
        </p:txBody>
      </p:sp>
      <p:sp>
        <p:nvSpPr>
          <p:cNvPr id="5" name="Footer Placeholder 4">
            <a:extLst>
              <a:ext uri="{FF2B5EF4-FFF2-40B4-BE49-F238E27FC236}">
                <a16:creationId xmlns:a16="http://schemas.microsoft.com/office/drawing/2014/main" id="{9AAEF918-A08D-4BE4-8C8E-32AFF3CA52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E9EB04-9BDA-4032-8E43-F7CFE653501B}"/>
              </a:ext>
            </a:extLst>
          </p:cNvPr>
          <p:cNvSpPr>
            <a:spLocks noGrp="1"/>
          </p:cNvSpPr>
          <p:nvPr>
            <p:ph type="sldNum" sz="quarter" idx="12"/>
          </p:nvPr>
        </p:nvSpPr>
        <p:spPr/>
        <p:txBody>
          <a:bodyPr/>
          <a:lstStyle/>
          <a:p>
            <a:fld id="{ACB95E41-3F25-480F-83E6-0817FA75D84D}" type="slidenum">
              <a:rPr lang="en-US" smtClean="0"/>
              <a:t>‹#›</a:t>
            </a:fld>
            <a:endParaRPr lang="en-US"/>
          </a:p>
        </p:txBody>
      </p:sp>
    </p:spTree>
    <p:extLst>
      <p:ext uri="{BB962C8B-B14F-4D97-AF65-F5344CB8AC3E}">
        <p14:creationId xmlns:p14="http://schemas.microsoft.com/office/powerpoint/2010/main" val="30820650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38604-AD20-4FD6-A2EB-7CDD6884FD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48485F-7B66-481A-BAD4-65D1B9FAE9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C0723F-C27C-432A-B00B-F1328BB6B5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E49B16-91C0-4830-8087-8E0F75186832}"/>
              </a:ext>
            </a:extLst>
          </p:cNvPr>
          <p:cNvSpPr>
            <a:spLocks noGrp="1"/>
          </p:cNvSpPr>
          <p:nvPr>
            <p:ph type="dt" sz="half" idx="10"/>
          </p:nvPr>
        </p:nvSpPr>
        <p:spPr/>
        <p:txBody>
          <a:bodyPr/>
          <a:lstStyle/>
          <a:p>
            <a:fld id="{656414A9-0B75-45C7-830E-56754815A6BA}" type="datetimeFigureOut">
              <a:rPr lang="en-US" smtClean="0"/>
              <a:t>12/23/2025</a:t>
            </a:fld>
            <a:endParaRPr lang="en-US"/>
          </a:p>
        </p:txBody>
      </p:sp>
      <p:sp>
        <p:nvSpPr>
          <p:cNvPr id="6" name="Footer Placeholder 5">
            <a:extLst>
              <a:ext uri="{FF2B5EF4-FFF2-40B4-BE49-F238E27FC236}">
                <a16:creationId xmlns:a16="http://schemas.microsoft.com/office/drawing/2014/main" id="{A9DC8781-0508-4152-A96A-5DD5768979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A47C64-225C-4331-8025-43F27166DA92}"/>
              </a:ext>
            </a:extLst>
          </p:cNvPr>
          <p:cNvSpPr>
            <a:spLocks noGrp="1"/>
          </p:cNvSpPr>
          <p:nvPr>
            <p:ph type="sldNum" sz="quarter" idx="12"/>
          </p:nvPr>
        </p:nvSpPr>
        <p:spPr/>
        <p:txBody>
          <a:bodyPr/>
          <a:lstStyle/>
          <a:p>
            <a:fld id="{ACB95E41-3F25-480F-83E6-0817FA75D84D}" type="slidenum">
              <a:rPr lang="en-US" smtClean="0"/>
              <a:t>‹#›</a:t>
            </a:fld>
            <a:endParaRPr lang="en-US"/>
          </a:p>
        </p:txBody>
      </p:sp>
    </p:spTree>
    <p:extLst>
      <p:ext uri="{BB962C8B-B14F-4D97-AF65-F5344CB8AC3E}">
        <p14:creationId xmlns:p14="http://schemas.microsoft.com/office/powerpoint/2010/main" val="31099080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90720-521B-4BD4-9BBB-A60082D6EB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5C434E-B48E-4711-B508-ABD19B3B42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DD8EB2-0472-4B09-AD83-C89DEAB33C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36FCBE-D500-4360-98AD-A04FB4EDC2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08C7BD-3EF2-4690-A750-06378A7AFE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036F1C8-BA06-444A-B4C7-61E6852A892B}"/>
              </a:ext>
            </a:extLst>
          </p:cNvPr>
          <p:cNvSpPr>
            <a:spLocks noGrp="1"/>
          </p:cNvSpPr>
          <p:nvPr>
            <p:ph type="dt" sz="half" idx="10"/>
          </p:nvPr>
        </p:nvSpPr>
        <p:spPr/>
        <p:txBody>
          <a:bodyPr/>
          <a:lstStyle/>
          <a:p>
            <a:fld id="{656414A9-0B75-45C7-830E-56754815A6BA}" type="datetimeFigureOut">
              <a:rPr lang="en-US" smtClean="0"/>
              <a:t>12/23/2025</a:t>
            </a:fld>
            <a:endParaRPr lang="en-US"/>
          </a:p>
        </p:txBody>
      </p:sp>
      <p:sp>
        <p:nvSpPr>
          <p:cNvPr id="8" name="Footer Placeholder 7">
            <a:extLst>
              <a:ext uri="{FF2B5EF4-FFF2-40B4-BE49-F238E27FC236}">
                <a16:creationId xmlns:a16="http://schemas.microsoft.com/office/drawing/2014/main" id="{D12B3209-1C5F-434E-983F-5E5E47FDDD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482218-3FC8-4FDB-8CA5-173E5D947C94}"/>
              </a:ext>
            </a:extLst>
          </p:cNvPr>
          <p:cNvSpPr>
            <a:spLocks noGrp="1"/>
          </p:cNvSpPr>
          <p:nvPr>
            <p:ph type="sldNum" sz="quarter" idx="12"/>
          </p:nvPr>
        </p:nvSpPr>
        <p:spPr/>
        <p:txBody>
          <a:bodyPr/>
          <a:lstStyle/>
          <a:p>
            <a:fld id="{ACB95E41-3F25-480F-83E6-0817FA75D84D}" type="slidenum">
              <a:rPr lang="en-US" smtClean="0"/>
              <a:t>‹#›</a:t>
            </a:fld>
            <a:endParaRPr lang="en-US"/>
          </a:p>
        </p:txBody>
      </p:sp>
    </p:spTree>
    <p:extLst>
      <p:ext uri="{BB962C8B-B14F-4D97-AF65-F5344CB8AC3E}">
        <p14:creationId xmlns:p14="http://schemas.microsoft.com/office/powerpoint/2010/main" val="29017317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27E62-A2BA-4593-9E43-B9B2AD4EF4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D69E3B-83F0-4267-9DA7-761DBF0277E8}"/>
              </a:ext>
            </a:extLst>
          </p:cNvPr>
          <p:cNvSpPr>
            <a:spLocks noGrp="1"/>
          </p:cNvSpPr>
          <p:nvPr>
            <p:ph type="dt" sz="half" idx="10"/>
          </p:nvPr>
        </p:nvSpPr>
        <p:spPr/>
        <p:txBody>
          <a:bodyPr/>
          <a:lstStyle/>
          <a:p>
            <a:fld id="{656414A9-0B75-45C7-830E-56754815A6BA}" type="datetimeFigureOut">
              <a:rPr lang="en-US" smtClean="0"/>
              <a:t>12/23/2025</a:t>
            </a:fld>
            <a:endParaRPr lang="en-US"/>
          </a:p>
        </p:txBody>
      </p:sp>
      <p:sp>
        <p:nvSpPr>
          <p:cNvPr id="4" name="Footer Placeholder 3">
            <a:extLst>
              <a:ext uri="{FF2B5EF4-FFF2-40B4-BE49-F238E27FC236}">
                <a16:creationId xmlns:a16="http://schemas.microsoft.com/office/drawing/2014/main" id="{0411AD75-D47B-46E1-B518-9E7A75DC91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09F56A7-214A-4325-B95F-94247A955FD3}"/>
              </a:ext>
            </a:extLst>
          </p:cNvPr>
          <p:cNvSpPr>
            <a:spLocks noGrp="1"/>
          </p:cNvSpPr>
          <p:nvPr>
            <p:ph type="sldNum" sz="quarter" idx="12"/>
          </p:nvPr>
        </p:nvSpPr>
        <p:spPr/>
        <p:txBody>
          <a:bodyPr/>
          <a:lstStyle/>
          <a:p>
            <a:fld id="{ACB95E41-3F25-480F-83E6-0817FA75D84D}" type="slidenum">
              <a:rPr lang="en-US" smtClean="0"/>
              <a:t>‹#›</a:t>
            </a:fld>
            <a:endParaRPr lang="en-US"/>
          </a:p>
        </p:txBody>
      </p:sp>
    </p:spTree>
    <p:extLst>
      <p:ext uri="{BB962C8B-B14F-4D97-AF65-F5344CB8AC3E}">
        <p14:creationId xmlns:p14="http://schemas.microsoft.com/office/powerpoint/2010/main" val="24248473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A49A79-9233-4658-A0C4-FBDBA80AAE6F}"/>
              </a:ext>
            </a:extLst>
          </p:cNvPr>
          <p:cNvSpPr>
            <a:spLocks noGrp="1"/>
          </p:cNvSpPr>
          <p:nvPr>
            <p:ph type="dt" sz="half" idx="10"/>
          </p:nvPr>
        </p:nvSpPr>
        <p:spPr/>
        <p:txBody>
          <a:bodyPr/>
          <a:lstStyle/>
          <a:p>
            <a:fld id="{656414A9-0B75-45C7-830E-56754815A6BA}" type="datetimeFigureOut">
              <a:rPr lang="en-US" smtClean="0"/>
              <a:t>12/23/2025</a:t>
            </a:fld>
            <a:endParaRPr lang="en-US"/>
          </a:p>
        </p:txBody>
      </p:sp>
      <p:sp>
        <p:nvSpPr>
          <p:cNvPr id="3" name="Footer Placeholder 2">
            <a:extLst>
              <a:ext uri="{FF2B5EF4-FFF2-40B4-BE49-F238E27FC236}">
                <a16:creationId xmlns:a16="http://schemas.microsoft.com/office/drawing/2014/main" id="{19931709-3F53-4E40-8414-E11BADBA7A1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741398-F801-4497-8771-33859BEF7199}"/>
              </a:ext>
            </a:extLst>
          </p:cNvPr>
          <p:cNvSpPr>
            <a:spLocks noGrp="1"/>
          </p:cNvSpPr>
          <p:nvPr>
            <p:ph type="sldNum" sz="quarter" idx="12"/>
          </p:nvPr>
        </p:nvSpPr>
        <p:spPr/>
        <p:txBody>
          <a:bodyPr/>
          <a:lstStyle/>
          <a:p>
            <a:fld id="{ACB95E41-3F25-480F-83E6-0817FA75D84D}" type="slidenum">
              <a:rPr lang="en-US" smtClean="0"/>
              <a:t>‹#›</a:t>
            </a:fld>
            <a:endParaRPr lang="en-US"/>
          </a:p>
        </p:txBody>
      </p:sp>
    </p:spTree>
    <p:extLst>
      <p:ext uri="{BB962C8B-B14F-4D97-AF65-F5344CB8AC3E}">
        <p14:creationId xmlns:p14="http://schemas.microsoft.com/office/powerpoint/2010/main" val="16845091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E5364-E8ED-45E6-8B42-81096E875A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11F5EB-0C27-4853-B26D-537B17BB34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0AC8E84-7069-4CDD-82F5-61E217AD11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1DF026-BAAB-458A-981C-AEC2552054EC}"/>
              </a:ext>
            </a:extLst>
          </p:cNvPr>
          <p:cNvSpPr>
            <a:spLocks noGrp="1"/>
          </p:cNvSpPr>
          <p:nvPr>
            <p:ph type="dt" sz="half" idx="10"/>
          </p:nvPr>
        </p:nvSpPr>
        <p:spPr/>
        <p:txBody>
          <a:bodyPr/>
          <a:lstStyle/>
          <a:p>
            <a:fld id="{656414A9-0B75-45C7-830E-56754815A6BA}" type="datetimeFigureOut">
              <a:rPr lang="en-US" smtClean="0"/>
              <a:t>12/23/2025</a:t>
            </a:fld>
            <a:endParaRPr lang="en-US"/>
          </a:p>
        </p:txBody>
      </p:sp>
      <p:sp>
        <p:nvSpPr>
          <p:cNvPr id="6" name="Footer Placeholder 5">
            <a:extLst>
              <a:ext uri="{FF2B5EF4-FFF2-40B4-BE49-F238E27FC236}">
                <a16:creationId xmlns:a16="http://schemas.microsoft.com/office/drawing/2014/main" id="{0C912777-5907-4FF9-A10B-0048B92AAE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16B279-2CED-4EDC-B7C1-83912126EAE5}"/>
              </a:ext>
            </a:extLst>
          </p:cNvPr>
          <p:cNvSpPr>
            <a:spLocks noGrp="1"/>
          </p:cNvSpPr>
          <p:nvPr>
            <p:ph type="sldNum" sz="quarter" idx="12"/>
          </p:nvPr>
        </p:nvSpPr>
        <p:spPr/>
        <p:txBody>
          <a:bodyPr/>
          <a:lstStyle/>
          <a:p>
            <a:fld id="{ACB95E41-3F25-480F-83E6-0817FA75D84D}" type="slidenum">
              <a:rPr lang="en-US" smtClean="0"/>
              <a:t>‹#›</a:t>
            </a:fld>
            <a:endParaRPr lang="en-US"/>
          </a:p>
        </p:txBody>
      </p:sp>
    </p:spTree>
    <p:extLst>
      <p:ext uri="{BB962C8B-B14F-4D97-AF65-F5344CB8AC3E}">
        <p14:creationId xmlns:p14="http://schemas.microsoft.com/office/powerpoint/2010/main" val="36040109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36674-E575-45FA-9362-0C330B8522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F5C5AF-09B5-4177-8A48-3158BB791D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FDB8529-C4D6-4499-8A54-98F8FA4DC3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770484-204F-4CFB-8BB9-A8E0202EAC2B}"/>
              </a:ext>
            </a:extLst>
          </p:cNvPr>
          <p:cNvSpPr>
            <a:spLocks noGrp="1"/>
          </p:cNvSpPr>
          <p:nvPr>
            <p:ph type="dt" sz="half" idx="10"/>
          </p:nvPr>
        </p:nvSpPr>
        <p:spPr/>
        <p:txBody>
          <a:bodyPr/>
          <a:lstStyle/>
          <a:p>
            <a:fld id="{656414A9-0B75-45C7-830E-56754815A6BA}" type="datetimeFigureOut">
              <a:rPr lang="en-US" smtClean="0"/>
              <a:t>12/23/2025</a:t>
            </a:fld>
            <a:endParaRPr lang="en-US"/>
          </a:p>
        </p:txBody>
      </p:sp>
      <p:sp>
        <p:nvSpPr>
          <p:cNvPr id="6" name="Footer Placeholder 5">
            <a:extLst>
              <a:ext uri="{FF2B5EF4-FFF2-40B4-BE49-F238E27FC236}">
                <a16:creationId xmlns:a16="http://schemas.microsoft.com/office/drawing/2014/main" id="{1ABB9705-2CC2-4FB9-822B-3B58B6ACA8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56D18A-96DD-44B4-B1E9-ADDFDD01C445}"/>
              </a:ext>
            </a:extLst>
          </p:cNvPr>
          <p:cNvSpPr>
            <a:spLocks noGrp="1"/>
          </p:cNvSpPr>
          <p:nvPr>
            <p:ph type="sldNum" sz="quarter" idx="12"/>
          </p:nvPr>
        </p:nvSpPr>
        <p:spPr/>
        <p:txBody>
          <a:bodyPr/>
          <a:lstStyle/>
          <a:p>
            <a:fld id="{ACB95E41-3F25-480F-83E6-0817FA75D84D}" type="slidenum">
              <a:rPr lang="en-US" smtClean="0"/>
              <a:t>‹#›</a:t>
            </a:fld>
            <a:endParaRPr lang="en-US"/>
          </a:p>
        </p:txBody>
      </p:sp>
    </p:spTree>
    <p:extLst>
      <p:ext uri="{BB962C8B-B14F-4D97-AF65-F5344CB8AC3E}">
        <p14:creationId xmlns:p14="http://schemas.microsoft.com/office/powerpoint/2010/main" val="19615254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673BB-5119-4DDD-9516-63F46347B7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52F306-79B1-49C2-A551-8CC289F4C7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C6591C-E641-4F82-A18F-E88559B01D3B}"/>
              </a:ext>
            </a:extLst>
          </p:cNvPr>
          <p:cNvSpPr>
            <a:spLocks noGrp="1"/>
          </p:cNvSpPr>
          <p:nvPr>
            <p:ph type="dt" sz="half" idx="10"/>
          </p:nvPr>
        </p:nvSpPr>
        <p:spPr/>
        <p:txBody>
          <a:bodyPr/>
          <a:lstStyle/>
          <a:p>
            <a:fld id="{656414A9-0B75-45C7-830E-56754815A6BA}" type="datetimeFigureOut">
              <a:rPr lang="en-US" smtClean="0"/>
              <a:t>12/23/2025</a:t>
            </a:fld>
            <a:endParaRPr lang="en-US"/>
          </a:p>
        </p:txBody>
      </p:sp>
      <p:sp>
        <p:nvSpPr>
          <p:cNvPr id="5" name="Footer Placeholder 4">
            <a:extLst>
              <a:ext uri="{FF2B5EF4-FFF2-40B4-BE49-F238E27FC236}">
                <a16:creationId xmlns:a16="http://schemas.microsoft.com/office/drawing/2014/main" id="{0553E3AC-4761-4440-8BBB-5F00DBB49E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3E159D-78DE-40C0-BD94-4F94CE099FC8}"/>
              </a:ext>
            </a:extLst>
          </p:cNvPr>
          <p:cNvSpPr>
            <a:spLocks noGrp="1"/>
          </p:cNvSpPr>
          <p:nvPr>
            <p:ph type="sldNum" sz="quarter" idx="12"/>
          </p:nvPr>
        </p:nvSpPr>
        <p:spPr/>
        <p:txBody>
          <a:bodyPr/>
          <a:lstStyle/>
          <a:p>
            <a:fld id="{ACB95E41-3F25-480F-83E6-0817FA75D84D}" type="slidenum">
              <a:rPr lang="en-US" smtClean="0"/>
              <a:t>‹#›</a:t>
            </a:fld>
            <a:endParaRPr lang="en-US"/>
          </a:p>
        </p:txBody>
      </p:sp>
    </p:spTree>
    <p:extLst>
      <p:ext uri="{BB962C8B-B14F-4D97-AF65-F5344CB8AC3E}">
        <p14:creationId xmlns:p14="http://schemas.microsoft.com/office/powerpoint/2010/main" val="30449475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49861A-8098-4D68-BCC7-71351127C55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4D60DA4-E057-4EE3-9432-BC8ACDC7A50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CDAEA9-8F68-48FF-A25C-1ABC8C3641A3}"/>
              </a:ext>
            </a:extLst>
          </p:cNvPr>
          <p:cNvSpPr>
            <a:spLocks noGrp="1"/>
          </p:cNvSpPr>
          <p:nvPr>
            <p:ph type="dt" sz="half" idx="10"/>
          </p:nvPr>
        </p:nvSpPr>
        <p:spPr/>
        <p:txBody>
          <a:bodyPr/>
          <a:lstStyle/>
          <a:p>
            <a:fld id="{656414A9-0B75-45C7-830E-56754815A6BA}" type="datetimeFigureOut">
              <a:rPr lang="en-US" smtClean="0"/>
              <a:t>12/23/2025</a:t>
            </a:fld>
            <a:endParaRPr lang="en-US"/>
          </a:p>
        </p:txBody>
      </p:sp>
      <p:sp>
        <p:nvSpPr>
          <p:cNvPr id="5" name="Footer Placeholder 4">
            <a:extLst>
              <a:ext uri="{FF2B5EF4-FFF2-40B4-BE49-F238E27FC236}">
                <a16:creationId xmlns:a16="http://schemas.microsoft.com/office/drawing/2014/main" id="{906F9BD3-49AC-4EB5-9028-605C500923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33B9FC-6A2A-468E-9C05-86A876184876}"/>
              </a:ext>
            </a:extLst>
          </p:cNvPr>
          <p:cNvSpPr>
            <a:spLocks noGrp="1"/>
          </p:cNvSpPr>
          <p:nvPr>
            <p:ph type="sldNum" sz="quarter" idx="12"/>
          </p:nvPr>
        </p:nvSpPr>
        <p:spPr/>
        <p:txBody>
          <a:bodyPr/>
          <a:lstStyle/>
          <a:p>
            <a:fld id="{ACB95E41-3F25-480F-83E6-0817FA75D84D}" type="slidenum">
              <a:rPr lang="en-US" smtClean="0"/>
              <a:t>‹#›</a:t>
            </a:fld>
            <a:endParaRPr lang="en-US"/>
          </a:p>
        </p:txBody>
      </p:sp>
    </p:spTree>
    <p:extLst>
      <p:ext uri="{BB962C8B-B14F-4D97-AF65-F5344CB8AC3E}">
        <p14:creationId xmlns:p14="http://schemas.microsoft.com/office/powerpoint/2010/main" val="13361054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chemeClr val="tx1"/>
                </a:solidFill>
              </a:defRPr>
            </a:lvl1pPr>
          </a:lstStyle>
          <a:p>
            <a:r>
              <a:rPr lang="en-US"/>
              <a:t>Click to edit Master title style</a:t>
            </a:r>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tx1"/>
                </a:solidFill>
              </a:defRPr>
            </a:lvl1pPr>
          </a:lstStyle>
          <a:p>
            <a:fld id="{B6A81F32-3C35-4924-A201-90B0CDD69042}" type="datetimeFigureOut">
              <a:rPr lang="en-US" smtClean="0"/>
              <a:t>12/23/2025</a:t>
            </a:fld>
            <a:endParaRPr lang="en-US"/>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AC0AA2F9-D1FF-40E2-92E2-F674A3A24C2D}" type="slidenum">
              <a:rPr lang="en-US" smtClean="0"/>
              <a:t>‹#›</a:t>
            </a:fld>
            <a:endParaRPr lang="en-US"/>
          </a:p>
        </p:txBody>
      </p:sp>
      <p:cxnSp>
        <p:nvCxnSpPr>
          <p:cNvPr id="8" name="Straight Connector 7"/>
          <p:cNvCxnSpPr/>
          <p:nvPr/>
        </p:nvCxnSpPr>
        <p:spPr>
          <a:xfrm>
            <a:off x="1978660" y="3733800"/>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6318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DA2ED9-525F-426B-B6F8-D4D161677D16}"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FB668C-75E3-49E1-96AB-3DD7BC2C0611}" type="slidenum">
              <a:rPr lang="en-US" smtClean="0"/>
              <a:t>‹#›</a:t>
            </a:fld>
            <a:endParaRPr lang="en-US"/>
          </a:p>
        </p:txBody>
      </p:sp>
    </p:spTree>
    <p:extLst>
      <p:ext uri="{BB962C8B-B14F-4D97-AF65-F5344CB8AC3E}">
        <p14:creationId xmlns:p14="http://schemas.microsoft.com/office/powerpoint/2010/main" val="16035638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A81F32-3C35-4924-A201-90B0CDD69042}"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0AA2F9-D1FF-40E2-92E2-F674A3A24C2D}" type="slidenum">
              <a:rPr lang="en-US" smtClean="0"/>
              <a:t>‹#›</a:t>
            </a:fld>
            <a:endParaRPr lang="en-US"/>
          </a:p>
        </p:txBody>
      </p:sp>
    </p:spTree>
    <p:extLst>
      <p:ext uri="{BB962C8B-B14F-4D97-AF65-F5344CB8AC3E}">
        <p14:creationId xmlns:p14="http://schemas.microsoft.com/office/powerpoint/2010/main" val="20847909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A81F32-3C35-4924-A201-90B0CDD69042}"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0AA2F9-D1FF-40E2-92E2-F674A3A24C2D}"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45185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A81F32-3C35-4924-A201-90B0CDD69042}" type="datetimeFigureOut">
              <a:rPr lang="en-US" smtClean="0"/>
              <a:t>12/23/2025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0AA2F9-D1FF-40E2-92E2-F674A3A24C2D}" type="slidenum">
              <a:rPr lang="en-US" smtClean="0"/>
              <a:t>‹#›</a:t>
            </a:fld>
            <a:endParaRPr lang="en-US"/>
          </a:p>
        </p:txBody>
      </p:sp>
    </p:spTree>
    <p:extLst>
      <p:ext uri="{BB962C8B-B14F-4D97-AF65-F5344CB8AC3E}">
        <p14:creationId xmlns:p14="http://schemas.microsoft.com/office/powerpoint/2010/main" val="9627448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A81F32-3C35-4924-A201-90B0CDD69042}" type="datetimeFigureOut">
              <a:rPr lang="en-US" smtClean="0"/>
              <a:t>12/23/2025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0AA2F9-D1FF-40E2-92E2-F674A3A24C2D}" type="slidenum">
              <a:rPr lang="en-US" smtClean="0"/>
              <a:t>‹#›</a:t>
            </a:fld>
            <a:endParaRPr lang="en-US"/>
          </a:p>
        </p:txBody>
      </p:sp>
    </p:spTree>
    <p:extLst>
      <p:ext uri="{BB962C8B-B14F-4D97-AF65-F5344CB8AC3E}">
        <p14:creationId xmlns:p14="http://schemas.microsoft.com/office/powerpoint/2010/main" val="662925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A81F32-3C35-4924-A201-90B0CDD69042}" type="datetimeFigureOut">
              <a:rPr lang="en-US" smtClean="0"/>
              <a:t>12/23/2025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0AA2F9-D1FF-40E2-92E2-F674A3A24C2D}" type="slidenum">
              <a:rPr lang="en-US" smtClean="0"/>
              <a:t>‹#›</a:t>
            </a:fld>
            <a:endParaRPr lang="en-US"/>
          </a:p>
        </p:txBody>
      </p:sp>
    </p:spTree>
    <p:extLst>
      <p:ext uri="{BB962C8B-B14F-4D97-AF65-F5344CB8AC3E}">
        <p14:creationId xmlns:p14="http://schemas.microsoft.com/office/powerpoint/2010/main" val="21141959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A81F32-3C35-4924-A201-90B0CDD69042}" type="datetimeFigureOut">
              <a:rPr lang="en-US" smtClean="0"/>
              <a:t>12/23/2025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0AA2F9-D1FF-40E2-92E2-F674A3A24C2D}" type="slidenum">
              <a:rPr lang="en-US" smtClean="0"/>
              <a:t>‹#›</a:t>
            </a:fld>
            <a:endParaRPr lang="en-US"/>
          </a:p>
        </p:txBody>
      </p:sp>
    </p:spTree>
    <p:extLst>
      <p:ext uri="{BB962C8B-B14F-4D97-AF65-F5344CB8AC3E}">
        <p14:creationId xmlns:p14="http://schemas.microsoft.com/office/powerpoint/2010/main" val="30902368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A81F32-3C35-4924-A201-90B0CDD69042}" type="datetimeFigureOut">
              <a:rPr lang="en-US" smtClean="0"/>
              <a:t>12/23/2025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0AA2F9-D1FF-40E2-92E2-F674A3A24C2D}" type="slidenum">
              <a:rPr lang="en-US" smtClean="0"/>
              <a:t>‹#›</a:t>
            </a:fld>
            <a:endParaRPr lang="en-US"/>
          </a:p>
        </p:txBody>
      </p:sp>
    </p:spTree>
    <p:extLst>
      <p:ext uri="{BB962C8B-B14F-4D97-AF65-F5344CB8AC3E}">
        <p14:creationId xmlns:p14="http://schemas.microsoft.com/office/powerpoint/2010/main" val="7093235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A81F32-3C35-4924-A201-90B0CDD69042}" type="datetimeFigureOut">
              <a:rPr lang="en-US" smtClean="0"/>
              <a:t>12/23/2025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0AA2F9-D1FF-40E2-92E2-F674A3A24C2D}" type="slidenum">
              <a:rPr lang="en-US" smtClean="0"/>
              <a:t>‹#›</a:t>
            </a:fld>
            <a:endParaRPr lang="en-US"/>
          </a:p>
        </p:txBody>
      </p:sp>
    </p:spTree>
    <p:extLst>
      <p:ext uri="{BB962C8B-B14F-4D97-AF65-F5344CB8AC3E}">
        <p14:creationId xmlns:p14="http://schemas.microsoft.com/office/powerpoint/2010/main" val="4111166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A81F32-3C35-4924-A201-90B0CDD69042}"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0AA2F9-D1FF-40E2-92E2-F674A3A24C2D}" type="slidenum">
              <a:rPr lang="en-US" smtClean="0"/>
              <a:t>‹#›</a:t>
            </a:fld>
            <a:endParaRPr lang="en-US"/>
          </a:p>
        </p:txBody>
      </p:sp>
    </p:spTree>
    <p:extLst>
      <p:ext uri="{BB962C8B-B14F-4D97-AF65-F5344CB8AC3E}">
        <p14:creationId xmlns:p14="http://schemas.microsoft.com/office/powerpoint/2010/main" val="38347936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A81F32-3C35-4924-A201-90B0CDD69042}"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0AA2F9-D1FF-40E2-92E2-F674A3A24C2D}" type="slidenum">
              <a:rPr lang="en-US" smtClean="0"/>
              <a:t>‹#›</a:t>
            </a:fld>
            <a:endParaRPr lang="en-US"/>
          </a:p>
        </p:txBody>
      </p:sp>
    </p:spTree>
    <p:extLst>
      <p:ext uri="{BB962C8B-B14F-4D97-AF65-F5344CB8AC3E}">
        <p14:creationId xmlns:p14="http://schemas.microsoft.com/office/powerpoint/2010/main" val="3627163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4DA2ED9-525F-426B-B6F8-D4D161677D16}" type="datetimeFigureOut">
              <a:rPr lang="en-US" smtClean="0"/>
              <a:t>12/23/2025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FB668C-75E3-49E1-96AB-3DD7BC2C0611}" type="slidenum">
              <a:rPr lang="en-US" smtClean="0"/>
              <a:t>‹#›</a:t>
            </a:fld>
            <a:endParaRPr lang="en-US"/>
          </a:p>
        </p:txBody>
      </p:sp>
    </p:spTree>
    <p:extLst>
      <p:ext uri="{BB962C8B-B14F-4D97-AF65-F5344CB8AC3E}">
        <p14:creationId xmlns:p14="http://schemas.microsoft.com/office/powerpoint/2010/main" val="2490333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C8171-DEE1-8D47-9E1D-1BB773F039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82FAF2E-6A64-409A-86CE-1C64596B04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3B9464-19DF-1CD8-BDAF-6E470C1ED342}"/>
              </a:ext>
            </a:extLst>
          </p:cNvPr>
          <p:cNvSpPr>
            <a:spLocks noGrp="1"/>
          </p:cNvSpPr>
          <p:nvPr>
            <p:ph type="dt" sz="half" idx="10"/>
          </p:nvPr>
        </p:nvSpPr>
        <p:spPr/>
        <p:txBody>
          <a:bodyPr/>
          <a:lstStyle/>
          <a:p>
            <a:fld id="{6E3D6CB4-7E4B-492C-AE4E-5CD615D6B8A8}" type="datetimeFigureOut">
              <a:rPr lang="en-US" smtClean="0"/>
              <a:t>12/23/2025</a:t>
            </a:fld>
            <a:endParaRPr lang="en-US"/>
          </a:p>
        </p:txBody>
      </p:sp>
      <p:sp>
        <p:nvSpPr>
          <p:cNvPr id="5" name="Footer Placeholder 4">
            <a:extLst>
              <a:ext uri="{FF2B5EF4-FFF2-40B4-BE49-F238E27FC236}">
                <a16:creationId xmlns:a16="http://schemas.microsoft.com/office/drawing/2014/main" id="{A6F0F5A0-CEA4-637C-36DD-D8CD6F4F86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E88924-5083-2090-FC1E-9D9DA51B30B1}"/>
              </a:ext>
            </a:extLst>
          </p:cNvPr>
          <p:cNvSpPr>
            <a:spLocks noGrp="1"/>
          </p:cNvSpPr>
          <p:nvPr>
            <p:ph type="sldNum" sz="quarter" idx="12"/>
          </p:nvPr>
        </p:nvSpPr>
        <p:spPr/>
        <p:txBody>
          <a:bodyPr/>
          <a:lstStyle/>
          <a:p>
            <a:fld id="{DEAD6C22-ABE2-4E66-B789-131F202397BE}" type="slidenum">
              <a:rPr lang="en-US" smtClean="0"/>
              <a:t>‹#›</a:t>
            </a:fld>
            <a:endParaRPr lang="en-US"/>
          </a:p>
        </p:txBody>
      </p:sp>
    </p:spTree>
    <p:extLst>
      <p:ext uri="{BB962C8B-B14F-4D97-AF65-F5344CB8AC3E}">
        <p14:creationId xmlns:p14="http://schemas.microsoft.com/office/powerpoint/2010/main" val="37916197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F38EF-6089-670B-6DBF-C80373E743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EAC88E-6CC5-1009-D2BE-CA6D6666F1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3FD359-EAB4-4759-655D-AA7CC47D513C}"/>
              </a:ext>
            </a:extLst>
          </p:cNvPr>
          <p:cNvSpPr>
            <a:spLocks noGrp="1"/>
          </p:cNvSpPr>
          <p:nvPr>
            <p:ph type="dt" sz="half" idx="10"/>
          </p:nvPr>
        </p:nvSpPr>
        <p:spPr/>
        <p:txBody>
          <a:bodyPr/>
          <a:lstStyle/>
          <a:p>
            <a:fld id="{6E3D6CB4-7E4B-492C-AE4E-5CD615D6B8A8}" type="datetimeFigureOut">
              <a:rPr lang="en-US" smtClean="0"/>
              <a:t>12/23/2025</a:t>
            </a:fld>
            <a:endParaRPr lang="en-US"/>
          </a:p>
        </p:txBody>
      </p:sp>
      <p:sp>
        <p:nvSpPr>
          <p:cNvPr id="5" name="Footer Placeholder 4">
            <a:extLst>
              <a:ext uri="{FF2B5EF4-FFF2-40B4-BE49-F238E27FC236}">
                <a16:creationId xmlns:a16="http://schemas.microsoft.com/office/drawing/2014/main" id="{281BA094-E6E6-CFFB-79B2-D625E21D7A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3B2561-0D3E-3925-1B1D-2106887931D3}"/>
              </a:ext>
            </a:extLst>
          </p:cNvPr>
          <p:cNvSpPr>
            <a:spLocks noGrp="1"/>
          </p:cNvSpPr>
          <p:nvPr>
            <p:ph type="sldNum" sz="quarter" idx="12"/>
          </p:nvPr>
        </p:nvSpPr>
        <p:spPr/>
        <p:txBody>
          <a:bodyPr/>
          <a:lstStyle/>
          <a:p>
            <a:fld id="{DEAD6C22-ABE2-4E66-B789-131F202397BE}" type="slidenum">
              <a:rPr lang="en-US" smtClean="0"/>
              <a:t>‹#›</a:t>
            </a:fld>
            <a:endParaRPr lang="en-US"/>
          </a:p>
        </p:txBody>
      </p:sp>
    </p:spTree>
    <p:extLst>
      <p:ext uri="{BB962C8B-B14F-4D97-AF65-F5344CB8AC3E}">
        <p14:creationId xmlns:p14="http://schemas.microsoft.com/office/powerpoint/2010/main" val="40232155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4697D-8F69-E7DF-85F3-1392E8FD4D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745821B-7390-6728-B08B-877A555D059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17BD50-72CA-0603-B5BF-DAE71E81FC4C}"/>
              </a:ext>
            </a:extLst>
          </p:cNvPr>
          <p:cNvSpPr>
            <a:spLocks noGrp="1"/>
          </p:cNvSpPr>
          <p:nvPr>
            <p:ph type="dt" sz="half" idx="10"/>
          </p:nvPr>
        </p:nvSpPr>
        <p:spPr/>
        <p:txBody>
          <a:bodyPr/>
          <a:lstStyle/>
          <a:p>
            <a:fld id="{6E3D6CB4-7E4B-492C-AE4E-5CD615D6B8A8}" type="datetimeFigureOut">
              <a:rPr lang="en-US" smtClean="0"/>
              <a:t>12/23/2025</a:t>
            </a:fld>
            <a:endParaRPr lang="en-US"/>
          </a:p>
        </p:txBody>
      </p:sp>
      <p:sp>
        <p:nvSpPr>
          <p:cNvPr id="5" name="Footer Placeholder 4">
            <a:extLst>
              <a:ext uri="{FF2B5EF4-FFF2-40B4-BE49-F238E27FC236}">
                <a16:creationId xmlns:a16="http://schemas.microsoft.com/office/drawing/2014/main" id="{3D056594-F6D8-EDF2-636D-41C229C7D0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B614D2-2488-81C0-F000-30D5F2A1F3C2}"/>
              </a:ext>
            </a:extLst>
          </p:cNvPr>
          <p:cNvSpPr>
            <a:spLocks noGrp="1"/>
          </p:cNvSpPr>
          <p:nvPr>
            <p:ph type="sldNum" sz="quarter" idx="12"/>
          </p:nvPr>
        </p:nvSpPr>
        <p:spPr/>
        <p:txBody>
          <a:bodyPr/>
          <a:lstStyle/>
          <a:p>
            <a:fld id="{DEAD6C22-ABE2-4E66-B789-131F202397BE}" type="slidenum">
              <a:rPr lang="en-US" smtClean="0"/>
              <a:t>‹#›</a:t>
            </a:fld>
            <a:endParaRPr lang="en-US"/>
          </a:p>
        </p:txBody>
      </p:sp>
    </p:spTree>
    <p:extLst>
      <p:ext uri="{BB962C8B-B14F-4D97-AF65-F5344CB8AC3E}">
        <p14:creationId xmlns:p14="http://schemas.microsoft.com/office/powerpoint/2010/main" val="7804794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E3810-6B30-32A3-03DF-971AAC931F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C2E0BC-1A7E-09F4-57A0-CDF395FFEC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ED25D2-9E94-989D-56D0-4193982B3D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F3F2B3-5206-39E9-8143-C0C0FA62F986}"/>
              </a:ext>
            </a:extLst>
          </p:cNvPr>
          <p:cNvSpPr>
            <a:spLocks noGrp="1"/>
          </p:cNvSpPr>
          <p:nvPr>
            <p:ph type="dt" sz="half" idx="10"/>
          </p:nvPr>
        </p:nvSpPr>
        <p:spPr/>
        <p:txBody>
          <a:bodyPr/>
          <a:lstStyle/>
          <a:p>
            <a:fld id="{6E3D6CB4-7E4B-492C-AE4E-5CD615D6B8A8}" type="datetimeFigureOut">
              <a:rPr lang="en-US" smtClean="0"/>
              <a:t>12/23/2025</a:t>
            </a:fld>
            <a:endParaRPr lang="en-US"/>
          </a:p>
        </p:txBody>
      </p:sp>
      <p:sp>
        <p:nvSpPr>
          <p:cNvPr id="6" name="Footer Placeholder 5">
            <a:extLst>
              <a:ext uri="{FF2B5EF4-FFF2-40B4-BE49-F238E27FC236}">
                <a16:creationId xmlns:a16="http://schemas.microsoft.com/office/drawing/2014/main" id="{048CB84F-1B60-9510-6A68-455ED58FC9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256776-9FAD-A5C0-71A0-AFF9917565D9}"/>
              </a:ext>
            </a:extLst>
          </p:cNvPr>
          <p:cNvSpPr>
            <a:spLocks noGrp="1"/>
          </p:cNvSpPr>
          <p:nvPr>
            <p:ph type="sldNum" sz="quarter" idx="12"/>
          </p:nvPr>
        </p:nvSpPr>
        <p:spPr/>
        <p:txBody>
          <a:bodyPr/>
          <a:lstStyle/>
          <a:p>
            <a:fld id="{DEAD6C22-ABE2-4E66-B789-131F202397BE}" type="slidenum">
              <a:rPr lang="en-US" smtClean="0"/>
              <a:t>‹#›</a:t>
            </a:fld>
            <a:endParaRPr lang="en-US"/>
          </a:p>
        </p:txBody>
      </p:sp>
    </p:spTree>
    <p:extLst>
      <p:ext uri="{BB962C8B-B14F-4D97-AF65-F5344CB8AC3E}">
        <p14:creationId xmlns:p14="http://schemas.microsoft.com/office/powerpoint/2010/main" val="27215190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1B14D-0C9F-0A02-FF33-86CCA4A7E8F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F2D479-74D6-A519-68CB-83B160D169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47DF57D-901B-53A1-CBFC-C5A81FB6CFE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26C72A-6A02-5FB5-AD0B-BA6C1FF364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26DB623-E2E4-4DD9-3BE9-5569D2FA5C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763D80-F052-4D1B-B6E9-1DBE57A44AD0}"/>
              </a:ext>
            </a:extLst>
          </p:cNvPr>
          <p:cNvSpPr>
            <a:spLocks noGrp="1"/>
          </p:cNvSpPr>
          <p:nvPr>
            <p:ph type="dt" sz="half" idx="10"/>
          </p:nvPr>
        </p:nvSpPr>
        <p:spPr/>
        <p:txBody>
          <a:bodyPr/>
          <a:lstStyle/>
          <a:p>
            <a:fld id="{6E3D6CB4-7E4B-492C-AE4E-5CD615D6B8A8}" type="datetimeFigureOut">
              <a:rPr lang="en-US" smtClean="0"/>
              <a:t>12/23/2025</a:t>
            </a:fld>
            <a:endParaRPr lang="en-US"/>
          </a:p>
        </p:txBody>
      </p:sp>
      <p:sp>
        <p:nvSpPr>
          <p:cNvPr id="8" name="Footer Placeholder 7">
            <a:extLst>
              <a:ext uri="{FF2B5EF4-FFF2-40B4-BE49-F238E27FC236}">
                <a16:creationId xmlns:a16="http://schemas.microsoft.com/office/drawing/2014/main" id="{26A8111B-BB47-F5BF-3317-7D9F2E6134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FA40307-61D0-9FC5-9AFE-B1A2952BA3C6}"/>
              </a:ext>
            </a:extLst>
          </p:cNvPr>
          <p:cNvSpPr>
            <a:spLocks noGrp="1"/>
          </p:cNvSpPr>
          <p:nvPr>
            <p:ph type="sldNum" sz="quarter" idx="12"/>
          </p:nvPr>
        </p:nvSpPr>
        <p:spPr/>
        <p:txBody>
          <a:bodyPr/>
          <a:lstStyle/>
          <a:p>
            <a:fld id="{DEAD6C22-ABE2-4E66-B789-131F202397BE}" type="slidenum">
              <a:rPr lang="en-US" smtClean="0"/>
              <a:t>‹#›</a:t>
            </a:fld>
            <a:endParaRPr lang="en-US"/>
          </a:p>
        </p:txBody>
      </p:sp>
    </p:spTree>
    <p:extLst>
      <p:ext uri="{BB962C8B-B14F-4D97-AF65-F5344CB8AC3E}">
        <p14:creationId xmlns:p14="http://schemas.microsoft.com/office/powerpoint/2010/main" val="40499398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8FB11-FB75-7B04-B664-294CE07A5DF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857575A-2507-6C55-11BF-8A53096B7901}"/>
              </a:ext>
            </a:extLst>
          </p:cNvPr>
          <p:cNvSpPr>
            <a:spLocks noGrp="1"/>
          </p:cNvSpPr>
          <p:nvPr>
            <p:ph type="dt" sz="half" idx="10"/>
          </p:nvPr>
        </p:nvSpPr>
        <p:spPr/>
        <p:txBody>
          <a:bodyPr/>
          <a:lstStyle/>
          <a:p>
            <a:fld id="{6E3D6CB4-7E4B-492C-AE4E-5CD615D6B8A8}" type="datetimeFigureOut">
              <a:rPr lang="en-US" smtClean="0"/>
              <a:t>12/23/2025</a:t>
            </a:fld>
            <a:endParaRPr lang="en-US"/>
          </a:p>
        </p:txBody>
      </p:sp>
      <p:sp>
        <p:nvSpPr>
          <p:cNvPr id="4" name="Footer Placeholder 3">
            <a:extLst>
              <a:ext uri="{FF2B5EF4-FFF2-40B4-BE49-F238E27FC236}">
                <a16:creationId xmlns:a16="http://schemas.microsoft.com/office/drawing/2014/main" id="{757BC4F3-99E0-33CB-15BD-B6DB3AC965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EA1CAE-BD2E-FC87-4491-8584904E7D99}"/>
              </a:ext>
            </a:extLst>
          </p:cNvPr>
          <p:cNvSpPr>
            <a:spLocks noGrp="1"/>
          </p:cNvSpPr>
          <p:nvPr>
            <p:ph type="sldNum" sz="quarter" idx="12"/>
          </p:nvPr>
        </p:nvSpPr>
        <p:spPr/>
        <p:txBody>
          <a:bodyPr/>
          <a:lstStyle/>
          <a:p>
            <a:fld id="{DEAD6C22-ABE2-4E66-B789-131F202397BE}" type="slidenum">
              <a:rPr lang="en-US" smtClean="0"/>
              <a:t>‹#›</a:t>
            </a:fld>
            <a:endParaRPr lang="en-US"/>
          </a:p>
        </p:txBody>
      </p:sp>
    </p:spTree>
    <p:extLst>
      <p:ext uri="{BB962C8B-B14F-4D97-AF65-F5344CB8AC3E}">
        <p14:creationId xmlns:p14="http://schemas.microsoft.com/office/powerpoint/2010/main" val="24094902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A141A5-0C5E-6178-AEFA-12582119A0C1}"/>
              </a:ext>
            </a:extLst>
          </p:cNvPr>
          <p:cNvSpPr>
            <a:spLocks noGrp="1"/>
          </p:cNvSpPr>
          <p:nvPr>
            <p:ph type="dt" sz="half" idx="10"/>
          </p:nvPr>
        </p:nvSpPr>
        <p:spPr/>
        <p:txBody>
          <a:bodyPr/>
          <a:lstStyle/>
          <a:p>
            <a:fld id="{6E3D6CB4-7E4B-492C-AE4E-5CD615D6B8A8}" type="datetimeFigureOut">
              <a:rPr lang="en-US" smtClean="0"/>
              <a:t>12/23/2025</a:t>
            </a:fld>
            <a:endParaRPr lang="en-US"/>
          </a:p>
        </p:txBody>
      </p:sp>
      <p:sp>
        <p:nvSpPr>
          <p:cNvPr id="3" name="Footer Placeholder 2">
            <a:extLst>
              <a:ext uri="{FF2B5EF4-FFF2-40B4-BE49-F238E27FC236}">
                <a16:creationId xmlns:a16="http://schemas.microsoft.com/office/drawing/2014/main" id="{E18F65E8-08DC-BAC3-9953-14F577DE27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6562A6-3919-94F8-18C9-1655F881294A}"/>
              </a:ext>
            </a:extLst>
          </p:cNvPr>
          <p:cNvSpPr>
            <a:spLocks noGrp="1"/>
          </p:cNvSpPr>
          <p:nvPr>
            <p:ph type="sldNum" sz="quarter" idx="12"/>
          </p:nvPr>
        </p:nvSpPr>
        <p:spPr/>
        <p:txBody>
          <a:bodyPr/>
          <a:lstStyle/>
          <a:p>
            <a:fld id="{DEAD6C22-ABE2-4E66-B789-131F202397BE}" type="slidenum">
              <a:rPr lang="en-US" smtClean="0"/>
              <a:t>‹#›</a:t>
            </a:fld>
            <a:endParaRPr lang="en-US"/>
          </a:p>
        </p:txBody>
      </p:sp>
    </p:spTree>
    <p:extLst>
      <p:ext uri="{BB962C8B-B14F-4D97-AF65-F5344CB8AC3E}">
        <p14:creationId xmlns:p14="http://schemas.microsoft.com/office/powerpoint/2010/main" val="26101673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62A8A-0EA6-FDE6-8A7B-B4869E2F69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C163DA-F608-FBE6-8C0C-AE60B67505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BBAB71-5CC5-6753-31A2-66ACA4E785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A61EF2-4656-8F52-DDF1-AA59C0F919C8}"/>
              </a:ext>
            </a:extLst>
          </p:cNvPr>
          <p:cNvSpPr>
            <a:spLocks noGrp="1"/>
          </p:cNvSpPr>
          <p:nvPr>
            <p:ph type="dt" sz="half" idx="10"/>
          </p:nvPr>
        </p:nvSpPr>
        <p:spPr/>
        <p:txBody>
          <a:bodyPr/>
          <a:lstStyle/>
          <a:p>
            <a:fld id="{6E3D6CB4-7E4B-492C-AE4E-5CD615D6B8A8}" type="datetimeFigureOut">
              <a:rPr lang="en-US" smtClean="0"/>
              <a:t>12/23/2025</a:t>
            </a:fld>
            <a:endParaRPr lang="en-US"/>
          </a:p>
        </p:txBody>
      </p:sp>
      <p:sp>
        <p:nvSpPr>
          <p:cNvPr id="6" name="Footer Placeholder 5">
            <a:extLst>
              <a:ext uri="{FF2B5EF4-FFF2-40B4-BE49-F238E27FC236}">
                <a16:creationId xmlns:a16="http://schemas.microsoft.com/office/drawing/2014/main" id="{FE200699-8DC6-14F8-BE0C-BD8C38D740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C7A765-CFA8-715C-87EB-563809ECDBF0}"/>
              </a:ext>
            </a:extLst>
          </p:cNvPr>
          <p:cNvSpPr>
            <a:spLocks noGrp="1"/>
          </p:cNvSpPr>
          <p:nvPr>
            <p:ph type="sldNum" sz="quarter" idx="12"/>
          </p:nvPr>
        </p:nvSpPr>
        <p:spPr/>
        <p:txBody>
          <a:bodyPr/>
          <a:lstStyle/>
          <a:p>
            <a:fld id="{DEAD6C22-ABE2-4E66-B789-131F202397BE}" type="slidenum">
              <a:rPr lang="en-US" smtClean="0"/>
              <a:t>‹#›</a:t>
            </a:fld>
            <a:endParaRPr lang="en-US"/>
          </a:p>
        </p:txBody>
      </p:sp>
    </p:spTree>
    <p:extLst>
      <p:ext uri="{BB962C8B-B14F-4D97-AF65-F5344CB8AC3E}">
        <p14:creationId xmlns:p14="http://schemas.microsoft.com/office/powerpoint/2010/main" val="3889610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9A6C3-F366-FD5A-B34D-3FB1A4EEE2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456C8A-907F-EF39-5C61-A5BB74093B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CFA6F5-B135-D5CD-ACBE-E6B31DBB37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41485E-4A3D-8B5E-F800-FF5014C67516}"/>
              </a:ext>
            </a:extLst>
          </p:cNvPr>
          <p:cNvSpPr>
            <a:spLocks noGrp="1"/>
          </p:cNvSpPr>
          <p:nvPr>
            <p:ph type="dt" sz="half" idx="10"/>
          </p:nvPr>
        </p:nvSpPr>
        <p:spPr/>
        <p:txBody>
          <a:bodyPr/>
          <a:lstStyle/>
          <a:p>
            <a:fld id="{6E3D6CB4-7E4B-492C-AE4E-5CD615D6B8A8}" type="datetimeFigureOut">
              <a:rPr lang="en-US" smtClean="0"/>
              <a:t>12/23/2025</a:t>
            </a:fld>
            <a:endParaRPr lang="en-US"/>
          </a:p>
        </p:txBody>
      </p:sp>
      <p:sp>
        <p:nvSpPr>
          <p:cNvPr id="6" name="Footer Placeholder 5">
            <a:extLst>
              <a:ext uri="{FF2B5EF4-FFF2-40B4-BE49-F238E27FC236}">
                <a16:creationId xmlns:a16="http://schemas.microsoft.com/office/drawing/2014/main" id="{4CCA46AA-2C78-8A7E-6B36-F380579DDC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20A9F3-883A-E83F-1A51-8CD5248D0FE7}"/>
              </a:ext>
            </a:extLst>
          </p:cNvPr>
          <p:cNvSpPr>
            <a:spLocks noGrp="1"/>
          </p:cNvSpPr>
          <p:nvPr>
            <p:ph type="sldNum" sz="quarter" idx="12"/>
          </p:nvPr>
        </p:nvSpPr>
        <p:spPr/>
        <p:txBody>
          <a:bodyPr/>
          <a:lstStyle/>
          <a:p>
            <a:fld id="{DEAD6C22-ABE2-4E66-B789-131F202397BE}" type="slidenum">
              <a:rPr lang="en-US" smtClean="0"/>
              <a:t>‹#›</a:t>
            </a:fld>
            <a:endParaRPr lang="en-US"/>
          </a:p>
        </p:txBody>
      </p:sp>
    </p:spTree>
    <p:extLst>
      <p:ext uri="{BB962C8B-B14F-4D97-AF65-F5344CB8AC3E}">
        <p14:creationId xmlns:p14="http://schemas.microsoft.com/office/powerpoint/2010/main" val="30430238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60350-8E97-D2A4-E60F-79C5AAB815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D9D2499-F561-9D3B-1E2C-AF54CCB26D7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8C52B5-1137-2250-03E1-6EAC42033574}"/>
              </a:ext>
            </a:extLst>
          </p:cNvPr>
          <p:cNvSpPr>
            <a:spLocks noGrp="1"/>
          </p:cNvSpPr>
          <p:nvPr>
            <p:ph type="dt" sz="half" idx="10"/>
          </p:nvPr>
        </p:nvSpPr>
        <p:spPr/>
        <p:txBody>
          <a:bodyPr/>
          <a:lstStyle/>
          <a:p>
            <a:fld id="{6E3D6CB4-7E4B-492C-AE4E-5CD615D6B8A8}" type="datetimeFigureOut">
              <a:rPr lang="en-US" smtClean="0"/>
              <a:t>12/23/2025</a:t>
            </a:fld>
            <a:endParaRPr lang="en-US"/>
          </a:p>
        </p:txBody>
      </p:sp>
      <p:sp>
        <p:nvSpPr>
          <p:cNvPr id="5" name="Footer Placeholder 4">
            <a:extLst>
              <a:ext uri="{FF2B5EF4-FFF2-40B4-BE49-F238E27FC236}">
                <a16:creationId xmlns:a16="http://schemas.microsoft.com/office/drawing/2014/main" id="{197FF66C-87D4-D2E3-DC08-20334BC3A2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ABD10B-4EC3-E0E6-7311-0A92C55FECC6}"/>
              </a:ext>
            </a:extLst>
          </p:cNvPr>
          <p:cNvSpPr>
            <a:spLocks noGrp="1"/>
          </p:cNvSpPr>
          <p:nvPr>
            <p:ph type="sldNum" sz="quarter" idx="12"/>
          </p:nvPr>
        </p:nvSpPr>
        <p:spPr/>
        <p:txBody>
          <a:bodyPr/>
          <a:lstStyle/>
          <a:p>
            <a:fld id="{DEAD6C22-ABE2-4E66-B789-131F202397BE}" type="slidenum">
              <a:rPr lang="en-US" smtClean="0"/>
              <a:t>‹#›</a:t>
            </a:fld>
            <a:endParaRPr lang="en-US"/>
          </a:p>
        </p:txBody>
      </p:sp>
    </p:spTree>
    <p:extLst>
      <p:ext uri="{BB962C8B-B14F-4D97-AF65-F5344CB8AC3E}">
        <p14:creationId xmlns:p14="http://schemas.microsoft.com/office/powerpoint/2010/main" val="1329137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DA2ED9-525F-426B-B6F8-D4D161677D16}" type="datetimeFigureOut">
              <a:rPr lang="en-US" smtClean="0"/>
              <a:t>12/23/2025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FB668C-75E3-49E1-96AB-3DD7BC2C0611}" type="slidenum">
              <a:rPr lang="en-US" smtClean="0"/>
              <a:t>‹#›</a:t>
            </a:fld>
            <a:endParaRPr lang="en-US"/>
          </a:p>
        </p:txBody>
      </p:sp>
    </p:spTree>
    <p:extLst>
      <p:ext uri="{BB962C8B-B14F-4D97-AF65-F5344CB8AC3E}">
        <p14:creationId xmlns:p14="http://schemas.microsoft.com/office/powerpoint/2010/main" val="20999955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3EEC0A-CFBA-E380-098C-A10B1DBBDD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267A69-238C-0C8E-E3DC-8957DB0C7B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858580-A6A0-D8BD-5254-2981C9CD3FAC}"/>
              </a:ext>
            </a:extLst>
          </p:cNvPr>
          <p:cNvSpPr>
            <a:spLocks noGrp="1"/>
          </p:cNvSpPr>
          <p:nvPr>
            <p:ph type="dt" sz="half" idx="10"/>
          </p:nvPr>
        </p:nvSpPr>
        <p:spPr/>
        <p:txBody>
          <a:bodyPr/>
          <a:lstStyle/>
          <a:p>
            <a:fld id="{6E3D6CB4-7E4B-492C-AE4E-5CD615D6B8A8}" type="datetimeFigureOut">
              <a:rPr lang="en-US" smtClean="0"/>
              <a:t>12/23/2025</a:t>
            </a:fld>
            <a:endParaRPr lang="en-US"/>
          </a:p>
        </p:txBody>
      </p:sp>
      <p:sp>
        <p:nvSpPr>
          <p:cNvPr id="5" name="Footer Placeholder 4">
            <a:extLst>
              <a:ext uri="{FF2B5EF4-FFF2-40B4-BE49-F238E27FC236}">
                <a16:creationId xmlns:a16="http://schemas.microsoft.com/office/drawing/2014/main" id="{B7610211-AC15-C6DF-B129-7957834095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4E7247-4350-555C-5F63-481176EF6602}"/>
              </a:ext>
            </a:extLst>
          </p:cNvPr>
          <p:cNvSpPr>
            <a:spLocks noGrp="1"/>
          </p:cNvSpPr>
          <p:nvPr>
            <p:ph type="sldNum" sz="quarter" idx="12"/>
          </p:nvPr>
        </p:nvSpPr>
        <p:spPr/>
        <p:txBody>
          <a:bodyPr/>
          <a:lstStyle/>
          <a:p>
            <a:fld id="{DEAD6C22-ABE2-4E66-B789-131F202397BE}" type="slidenum">
              <a:rPr lang="en-US" smtClean="0"/>
              <a:t>‹#›</a:t>
            </a:fld>
            <a:endParaRPr lang="en-US"/>
          </a:p>
        </p:txBody>
      </p:sp>
    </p:spTree>
    <p:extLst>
      <p:ext uri="{BB962C8B-B14F-4D97-AF65-F5344CB8AC3E}">
        <p14:creationId xmlns:p14="http://schemas.microsoft.com/office/powerpoint/2010/main" val="2453605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22DB-E073-E877-03D8-65F453DC90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819266-FBBA-F171-2929-9665FF8925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EE3301-72B0-E77E-1AC2-DE482C092C14}"/>
              </a:ext>
            </a:extLst>
          </p:cNvPr>
          <p:cNvSpPr>
            <a:spLocks noGrp="1"/>
          </p:cNvSpPr>
          <p:nvPr>
            <p:ph type="dt" sz="half" idx="10"/>
          </p:nvPr>
        </p:nvSpPr>
        <p:spPr/>
        <p:txBody>
          <a:bodyPr/>
          <a:lstStyle/>
          <a:p>
            <a:fld id="{ED7940E8-6A2A-415C-8B9F-8FE5C49BC1D0}" type="datetimeFigureOut">
              <a:rPr lang="en-US" smtClean="0"/>
              <a:t>12/23/2025</a:t>
            </a:fld>
            <a:endParaRPr lang="en-US"/>
          </a:p>
        </p:txBody>
      </p:sp>
      <p:sp>
        <p:nvSpPr>
          <p:cNvPr id="5" name="Footer Placeholder 4">
            <a:extLst>
              <a:ext uri="{FF2B5EF4-FFF2-40B4-BE49-F238E27FC236}">
                <a16:creationId xmlns:a16="http://schemas.microsoft.com/office/drawing/2014/main" id="{2D47D56A-815B-EAD3-001B-569768406A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2FD129-76EE-C89A-ACC6-9A5FD4531050}"/>
              </a:ext>
            </a:extLst>
          </p:cNvPr>
          <p:cNvSpPr>
            <a:spLocks noGrp="1"/>
          </p:cNvSpPr>
          <p:nvPr>
            <p:ph type="sldNum" sz="quarter" idx="12"/>
          </p:nvPr>
        </p:nvSpPr>
        <p:spPr/>
        <p:txBody>
          <a:bodyPr/>
          <a:lstStyle/>
          <a:p>
            <a:fld id="{592F2828-DF23-4376-96DA-4D0BFF215067}" type="slidenum">
              <a:rPr lang="en-US" smtClean="0"/>
              <a:t>‹#›</a:t>
            </a:fld>
            <a:endParaRPr lang="en-US"/>
          </a:p>
        </p:txBody>
      </p:sp>
    </p:spTree>
    <p:extLst>
      <p:ext uri="{BB962C8B-B14F-4D97-AF65-F5344CB8AC3E}">
        <p14:creationId xmlns:p14="http://schemas.microsoft.com/office/powerpoint/2010/main" val="34203634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EA1BA-A1F4-6117-18F7-13E4C5AFB5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819287-E0D9-66D4-31C0-F59028A594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8DE12C-4850-F357-4E96-372A957C01EC}"/>
              </a:ext>
            </a:extLst>
          </p:cNvPr>
          <p:cNvSpPr>
            <a:spLocks noGrp="1"/>
          </p:cNvSpPr>
          <p:nvPr>
            <p:ph type="dt" sz="half" idx="10"/>
          </p:nvPr>
        </p:nvSpPr>
        <p:spPr/>
        <p:txBody>
          <a:bodyPr/>
          <a:lstStyle/>
          <a:p>
            <a:fld id="{ED7940E8-6A2A-415C-8B9F-8FE5C49BC1D0}" type="datetimeFigureOut">
              <a:rPr lang="en-US" smtClean="0"/>
              <a:t>12/23/2025</a:t>
            </a:fld>
            <a:endParaRPr lang="en-US"/>
          </a:p>
        </p:txBody>
      </p:sp>
      <p:sp>
        <p:nvSpPr>
          <p:cNvPr id="5" name="Footer Placeholder 4">
            <a:extLst>
              <a:ext uri="{FF2B5EF4-FFF2-40B4-BE49-F238E27FC236}">
                <a16:creationId xmlns:a16="http://schemas.microsoft.com/office/drawing/2014/main" id="{B2E1397B-B048-1BA7-B221-D3C2BEDA30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8F56BF-03E1-968E-3ECB-7A298CC3749F}"/>
              </a:ext>
            </a:extLst>
          </p:cNvPr>
          <p:cNvSpPr>
            <a:spLocks noGrp="1"/>
          </p:cNvSpPr>
          <p:nvPr>
            <p:ph type="sldNum" sz="quarter" idx="12"/>
          </p:nvPr>
        </p:nvSpPr>
        <p:spPr/>
        <p:txBody>
          <a:bodyPr/>
          <a:lstStyle/>
          <a:p>
            <a:fld id="{592F2828-DF23-4376-96DA-4D0BFF215067}" type="slidenum">
              <a:rPr lang="en-US" smtClean="0"/>
              <a:t>‹#›</a:t>
            </a:fld>
            <a:endParaRPr lang="en-US"/>
          </a:p>
        </p:txBody>
      </p:sp>
    </p:spTree>
    <p:extLst>
      <p:ext uri="{BB962C8B-B14F-4D97-AF65-F5344CB8AC3E}">
        <p14:creationId xmlns:p14="http://schemas.microsoft.com/office/powerpoint/2010/main" val="31800752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0168A-EBB8-04E6-1F1A-A9FE812E9E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EA1B43-7771-B3C5-4713-DD3BA5CD2C6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8DCD71-E091-3BD7-C716-646C99FF7203}"/>
              </a:ext>
            </a:extLst>
          </p:cNvPr>
          <p:cNvSpPr>
            <a:spLocks noGrp="1"/>
          </p:cNvSpPr>
          <p:nvPr>
            <p:ph type="dt" sz="half" idx="10"/>
          </p:nvPr>
        </p:nvSpPr>
        <p:spPr/>
        <p:txBody>
          <a:bodyPr/>
          <a:lstStyle/>
          <a:p>
            <a:fld id="{ED7940E8-6A2A-415C-8B9F-8FE5C49BC1D0}" type="datetimeFigureOut">
              <a:rPr lang="en-US" smtClean="0"/>
              <a:t>12/23/2025</a:t>
            </a:fld>
            <a:endParaRPr lang="en-US"/>
          </a:p>
        </p:txBody>
      </p:sp>
      <p:sp>
        <p:nvSpPr>
          <p:cNvPr id="5" name="Footer Placeholder 4">
            <a:extLst>
              <a:ext uri="{FF2B5EF4-FFF2-40B4-BE49-F238E27FC236}">
                <a16:creationId xmlns:a16="http://schemas.microsoft.com/office/drawing/2014/main" id="{B1A19CBE-4FB2-57F5-DD76-C592222E40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85C115-2089-69CA-155E-85BB853BB993}"/>
              </a:ext>
            </a:extLst>
          </p:cNvPr>
          <p:cNvSpPr>
            <a:spLocks noGrp="1"/>
          </p:cNvSpPr>
          <p:nvPr>
            <p:ph type="sldNum" sz="quarter" idx="12"/>
          </p:nvPr>
        </p:nvSpPr>
        <p:spPr/>
        <p:txBody>
          <a:bodyPr/>
          <a:lstStyle/>
          <a:p>
            <a:fld id="{592F2828-DF23-4376-96DA-4D0BFF215067}" type="slidenum">
              <a:rPr lang="en-US" smtClean="0"/>
              <a:t>‹#›</a:t>
            </a:fld>
            <a:endParaRPr lang="en-US"/>
          </a:p>
        </p:txBody>
      </p:sp>
    </p:spTree>
    <p:extLst>
      <p:ext uri="{BB962C8B-B14F-4D97-AF65-F5344CB8AC3E}">
        <p14:creationId xmlns:p14="http://schemas.microsoft.com/office/powerpoint/2010/main" val="11736450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4BB2E-0633-5EC1-FE1F-DF3A858F9E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C58EC1-D0A0-B116-6476-FA37B83F02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C2AB3D-5985-B6F1-A4C0-EE5DB5C79B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631B92-5985-3F84-6888-09F4D1EA31DA}"/>
              </a:ext>
            </a:extLst>
          </p:cNvPr>
          <p:cNvSpPr>
            <a:spLocks noGrp="1"/>
          </p:cNvSpPr>
          <p:nvPr>
            <p:ph type="dt" sz="half" idx="10"/>
          </p:nvPr>
        </p:nvSpPr>
        <p:spPr/>
        <p:txBody>
          <a:bodyPr/>
          <a:lstStyle/>
          <a:p>
            <a:fld id="{ED7940E8-6A2A-415C-8B9F-8FE5C49BC1D0}" type="datetimeFigureOut">
              <a:rPr lang="en-US" smtClean="0"/>
              <a:t>12/23/2025</a:t>
            </a:fld>
            <a:endParaRPr lang="en-US"/>
          </a:p>
        </p:txBody>
      </p:sp>
      <p:sp>
        <p:nvSpPr>
          <p:cNvPr id="6" name="Footer Placeholder 5">
            <a:extLst>
              <a:ext uri="{FF2B5EF4-FFF2-40B4-BE49-F238E27FC236}">
                <a16:creationId xmlns:a16="http://schemas.microsoft.com/office/drawing/2014/main" id="{B157A2C2-A65F-2C0B-149A-AF373EB4E5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569B5F-1551-095D-D613-44B9FD8DE813}"/>
              </a:ext>
            </a:extLst>
          </p:cNvPr>
          <p:cNvSpPr>
            <a:spLocks noGrp="1"/>
          </p:cNvSpPr>
          <p:nvPr>
            <p:ph type="sldNum" sz="quarter" idx="12"/>
          </p:nvPr>
        </p:nvSpPr>
        <p:spPr/>
        <p:txBody>
          <a:bodyPr/>
          <a:lstStyle/>
          <a:p>
            <a:fld id="{592F2828-DF23-4376-96DA-4D0BFF215067}" type="slidenum">
              <a:rPr lang="en-US" smtClean="0"/>
              <a:t>‹#›</a:t>
            </a:fld>
            <a:endParaRPr lang="en-US"/>
          </a:p>
        </p:txBody>
      </p:sp>
    </p:spTree>
    <p:extLst>
      <p:ext uri="{BB962C8B-B14F-4D97-AF65-F5344CB8AC3E}">
        <p14:creationId xmlns:p14="http://schemas.microsoft.com/office/powerpoint/2010/main" val="35493926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DF785-6D97-1675-91EB-C9C3E8817C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D11F201-D0F2-7835-6F1D-2C036E6D10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FE360F4-5285-D944-DADF-CA13A958AEC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F0342C-E53C-78F1-F946-7F88051435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4B3300-4D1A-DA46-1396-719F97665A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309E22-9C81-1F7F-6CA4-0D97F34F780E}"/>
              </a:ext>
            </a:extLst>
          </p:cNvPr>
          <p:cNvSpPr>
            <a:spLocks noGrp="1"/>
          </p:cNvSpPr>
          <p:nvPr>
            <p:ph type="dt" sz="half" idx="10"/>
          </p:nvPr>
        </p:nvSpPr>
        <p:spPr/>
        <p:txBody>
          <a:bodyPr/>
          <a:lstStyle/>
          <a:p>
            <a:fld id="{ED7940E8-6A2A-415C-8B9F-8FE5C49BC1D0}" type="datetimeFigureOut">
              <a:rPr lang="en-US" smtClean="0"/>
              <a:t>12/23/2025</a:t>
            </a:fld>
            <a:endParaRPr lang="en-US"/>
          </a:p>
        </p:txBody>
      </p:sp>
      <p:sp>
        <p:nvSpPr>
          <p:cNvPr id="8" name="Footer Placeholder 7">
            <a:extLst>
              <a:ext uri="{FF2B5EF4-FFF2-40B4-BE49-F238E27FC236}">
                <a16:creationId xmlns:a16="http://schemas.microsoft.com/office/drawing/2014/main" id="{88BCDE5A-53F2-9FC5-5892-594E156A04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F254A87-DE77-6E35-86B6-780823CBDEDF}"/>
              </a:ext>
            </a:extLst>
          </p:cNvPr>
          <p:cNvSpPr>
            <a:spLocks noGrp="1"/>
          </p:cNvSpPr>
          <p:nvPr>
            <p:ph type="sldNum" sz="quarter" idx="12"/>
          </p:nvPr>
        </p:nvSpPr>
        <p:spPr/>
        <p:txBody>
          <a:bodyPr/>
          <a:lstStyle/>
          <a:p>
            <a:fld id="{592F2828-DF23-4376-96DA-4D0BFF215067}" type="slidenum">
              <a:rPr lang="en-US" smtClean="0"/>
              <a:t>‹#›</a:t>
            </a:fld>
            <a:endParaRPr lang="en-US"/>
          </a:p>
        </p:txBody>
      </p:sp>
    </p:spTree>
    <p:extLst>
      <p:ext uri="{BB962C8B-B14F-4D97-AF65-F5344CB8AC3E}">
        <p14:creationId xmlns:p14="http://schemas.microsoft.com/office/powerpoint/2010/main" val="37473399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F7A02-6363-AAA4-8235-5930C5D301F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D5D1A11-E562-8ED3-28B9-756A7E4ADBE2}"/>
              </a:ext>
            </a:extLst>
          </p:cNvPr>
          <p:cNvSpPr>
            <a:spLocks noGrp="1"/>
          </p:cNvSpPr>
          <p:nvPr>
            <p:ph type="dt" sz="half" idx="10"/>
          </p:nvPr>
        </p:nvSpPr>
        <p:spPr/>
        <p:txBody>
          <a:bodyPr/>
          <a:lstStyle/>
          <a:p>
            <a:fld id="{ED7940E8-6A2A-415C-8B9F-8FE5C49BC1D0}" type="datetimeFigureOut">
              <a:rPr lang="en-US" smtClean="0"/>
              <a:t>12/23/2025</a:t>
            </a:fld>
            <a:endParaRPr lang="en-US"/>
          </a:p>
        </p:txBody>
      </p:sp>
      <p:sp>
        <p:nvSpPr>
          <p:cNvPr id="4" name="Footer Placeholder 3">
            <a:extLst>
              <a:ext uri="{FF2B5EF4-FFF2-40B4-BE49-F238E27FC236}">
                <a16:creationId xmlns:a16="http://schemas.microsoft.com/office/drawing/2014/main" id="{F3EB283C-31E1-64B5-D877-D270CF3323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5A0076-5F3F-560D-D18F-8DCD17945B9B}"/>
              </a:ext>
            </a:extLst>
          </p:cNvPr>
          <p:cNvSpPr>
            <a:spLocks noGrp="1"/>
          </p:cNvSpPr>
          <p:nvPr>
            <p:ph type="sldNum" sz="quarter" idx="12"/>
          </p:nvPr>
        </p:nvSpPr>
        <p:spPr/>
        <p:txBody>
          <a:bodyPr/>
          <a:lstStyle/>
          <a:p>
            <a:fld id="{592F2828-DF23-4376-96DA-4D0BFF215067}" type="slidenum">
              <a:rPr lang="en-US" smtClean="0"/>
              <a:t>‹#›</a:t>
            </a:fld>
            <a:endParaRPr lang="en-US"/>
          </a:p>
        </p:txBody>
      </p:sp>
    </p:spTree>
    <p:extLst>
      <p:ext uri="{BB962C8B-B14F-4D97-AF65-F5344CB8AC3E}">
        <p14:creationId xmlns:p14="http://schemas.microsoft.com/office/powerpoint/2010/main" val="11418574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616AC8-6A5C-43DA-C8CB-0564C2DEB8CA}"/>
              </a:ext>
            </a:extLst>
          </p:cNvPr>
          <p:cNvSpPr>
            <a:spLocks noGrp="1"/>
          </p:cNvSpPr>
          <p:nvPr>
            <p:ph type="dt" sz="half" idx="10"/>
          </p:nvPr>
        </p:nvSpPr>
        <p:spPr/>
        <p:txBody>
          <a:bodyPr/>
          <a:lstStyle/>
          <a:p>
            <a:fld id="{ED7940E8-6A2A-415C-8B9F-8FE5C49BC1D0}" type="datetimeFigureOut">
              <a:rPr lang="en-US" smtClean="0"/>
              <a:t>12/23/2025</a:t>
            </a:fld>
            <a:endParaRPr lang="en-US"/>
          </a:p>
        </p:txBody>
      </p:sp>
      <p:sp>
        <p:nvSpPr>
          <p:cNvPr id="3" name="Footer Placeholder 2">
            <a:extLst>
              <a:ext uri="{FF2B5EF4-FFF2-40B4-BE49-F238E27FC236}">
                <a16:creationId xmlns:a16="http://schemas.microsoft.com/office/drawing/2014/main" id="{A0A75E1D-3521-2016-98A8-795B163465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F86D22-E3B2-409F-A72E-D745FEBC9374}"/>
              </a:ext>
            </a:extLst>
          </p:cNvPr>
          <p:cNvSpPr>
            <a:spLocks noGrp="1"/>
          </p:cNvSpPr>
          <p:nvPr>
            <p:ph type="sldNum" sz="quarter" idx="12"/>
          </p:nvPr>
        </p:nvSpPr>
        <p:spPr/>
        <p:txBody>
          <a:bodyPr/>
          <a:lstStyle/>
          <a:p>
            <a:fld id="{592F2828-DF23-4376-96DA-4D0BFF215067}" type="slidenum">
              <a:rPr lang="en-US" smtClean="0"/>
              <a:t>‹#›</a:t>
            </a:fld>
            <a:endParaRPr lang="en-US"/>
          </a:p>
        </p:txBody>
      </p:sp>
    </p:spTree>
    <p:extLst>
      <p:ext uri="{BB962C8B-B14F-4D97-AF65-F5344CB8AC3E}">
        <p14:creationId xmlns:p14="http://schemas.microsoft.com/office/powerpoint/2010/main" val="27514903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FB9B7-5802-A502-B83D-3DF64BE156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8192DB-966C-02E7-AE75-62A02F8E2D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17A900-CC5E-2C1B-F0AC-637486B6E3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459EBF-579B-D609-9057-68B963583667}"/>
              </a:ext>
            </a:extLst>
          </p:cNvPr>
          <p:cNvSpPr>
            <a:spLocks noGrp="1"/>
          </p:cNvSpPr>
          <p:nvPr>
            <p:ph type="dt" sz="half" idx="10"/>
          </p:nvPr>
        </p:nvSpPr>
        <p:spPr/>
        <p:txBody>
          <a:bodyPr/>
          <a:lstStyle/>
          <a:p>
            <a:fld id="{ED7940E8-6A2A-415C-8B9F-8FE5C49BC1D0}" type="datetimeFigureOut">
              <a:rPr lang="en-US" smtClean="0"/>
              <a:t>12/23/2025</a:t>
            </a:fld>
            <a:endParaRPr lang="en-US"/>
          </a:p>
        </p:txBody>
      </p:sp>
      <p:sp>
        <p:nvSpPr>
          <p:cNvPr id="6" name="Footer Placeholder 5">
            <a:extLst>
              <a:ext uri="{FF2B5EF4-FFF2-40B4-BE49-F238E27FC236}">
                <a16:creationId xmlns:a16="http://schemas.microsoft.com/office/drawing/2014/main" id="{3BD7EC25-E2B1-E19A-A27C-5E3347A035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35637A-8464-3638-E0CA-59CE6028BAC2}"/>
              </a:ext>
            </a:extLst>
          </p:cNvPr>
          <p:cNvSpPr>
            <a:spLocks noGrp="1"/>
          </p:cNvSpPr>
          <p:nvPr>
            <p:ph type="sldNum" sz="quarter" idx="12"/>
          </p:nvPr>
        </p:nvSpPr>
        <p:spPr/>
        <p:txBody>
          <a:bodyPr/>
          <a:lstStyle/>
          <a:p>
            <a:fld id="{592F2828-DF23-4376-96DA-4D0BFF215067}" type="slidenum">
              <a:rPr lang="en-US" smtClean="0"/>
              <a:t>‹#›</a:t>
            </a:fld>
            <a:endParaRPr lang="en-US"/>
          </a:p>
        </p:txBody>
      </p:sp>
    </p:spTree>
    <p:extLst>
      <p:ext uri="{BB962C8B-B14F-4D97-AF65-F5344CB8AC3E}">
        <p14:creationId xmlns:p14="http://schemas.microsoft.com/office/powerpoint/2010/main" val="21155922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4A697-E49A-EE19-6804-8AA047358C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461BF5-1503-3DBE-8C73-86309DB1F2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B76DBC5-CDA9-9D03-9824-88F9987216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A0997E-38D0-EB12-697E-0605CC4C6AF3}"/>
              </a:ext>
            </a:extLst>
          </p:cNvPr>
          <p:cNvSpPr>
            <a:spLocks noGrp="1"/>
          </p:cNvSpPr>
          <p:nvPr>
            <p:ph type="dt" sz="half" idx="10"/>
          </p:nvPr>
        </p:nvSpPr>
        <p:spPr/>
        <p:txBody>
          <a:bodyPr/>
          <a:lstStyle/>
          <a:p>
            <a:fld id="{ED7940E8-6A2A-415C-8B9F-8FE5C49BC1D0}" type="datetimeFigureOut">
              <a:rPr lang="en-US" smtClean="0"/>
              <a:t>12/23/2025</a:t>
            </a:fld>
            <a:endParaRPr lang="en-US"/>
          </a:p>
        </p:txBody>
      </p:sp>
      <p:sp>
        <p:nvSpPr>
          <p:cNvPr id="6" name="Footer Placeholder 5">
            <a:extLst>
              <a:ext uri="{FF2B5EF4-FFF2-40B4-BE49-F238E27FC236}">
                <a16:creationId xmlns:a16="http://schemas.microsoft.com/office/drawing/2014/main" id="{0A6D42D1-CC0C-DE3C-E41F-9570EDEF2D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FC9F84-C88F-25B8-0073-F54C5BA0B347}"/>
              </a:ext>
            </a:extLst>
          </p:cNvPr>
          <p:cNvSpPr>
            <a:spLocks noGrp="1"/>
          </p:cNvSpPr>
          <p:nvPr>
            <p:ph type="sldNum" sz="quarter" idx="12"/>
          </p:nvPr>
        </p:nvSpPr>
        <p:spPr/>
        <p:txBody>
          <a:bodyPr/>
          <a:lstStyle/>
          <a:p>
            <a:fld id="{592F2828-DF23-4376-96DA-4D0BFF215067}" type="slidenum">
              <a:rPr lang="en-US" smtClean="0"/>
              <a:t>‹#›</a:t>
            </a:fld>
            <a:endParaRPr lang="en-US"/>
          </a:p>
        </p:txBody>
      </p:sp>
    </p:spTree>
    <p:extLst>
      <p:ext uri="{BB962C8B-B14F-4D97-AF65-F5344CB8AC3E}">
        <p14:creationId xmlns:p14="http://schemas.microsoft.com/office/powerpoint/2010/main" val="3028009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DA2ED9-525F-426B-B6F8-D4D161677D16}" type="datetimeFigureOut">
              <a:rPr lang="en-US" smtClean="0"/>
              <a:t>12/23/2025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FB668C-75E3-49E1-96AB-3DD7BC2C0611}" type="slidenum">
              <a:rPr lang="en-US" smtClean="0"/>
              <a:t>‹#›</a:t>
            </a:fld>
            <a:endParaRPr lang="en-US"/>
          </a:p>
        </p:txBody>
      </p:sp>
    </p:spTree>
    <p:extLst>
      <p:ext uri="{BB962C8B-B14F-4D97-AF65-F5344CB8AC3E}">
        <p14:creationId xmlns:p14="http://schemas.microsoft.com/office/powerpoint/2010/main" val="5557099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50F50-CDC5-3CB8-55E1-53A9102913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05772E-0C81-F00E-B586-8D9F87D947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83D388-1891-5F2C-A438-3488518E0694}"/>
              </a:ext>
            </a:extLst>
          </p:cNvPr>
          <p:cNvSpPr>
            <a:spLocks noGrp="1"/>
          </p:cNvSpPr>
          <p:nvPr>
            <p:ph type="dt" sz="half" idx="10"/>
          </p:nvPr>
        </p:nvSpPr>
        <p:spPr/>
        <p:txBody>
          <a:bodyPr/>
          <a:lstStyle/>
          <a:p>
            <a:fld id="{ED7940E8-6A2A-415C-8B9F-8FE5C49BC1D0}" type="datetimeFigureOut">
              <a:rPr lang="en-US" smtClean="0"/>
              <a:t>12/23/2025</a:t>
            </a:fld>
            <a:endParaRPr lang="en-US"/>
          </a:p>
        </p:txBody>
      </p:sp>
      <p:sp>
        <p:nvSpPr>
          <p:cNvPr id="5" name="Footer Placeholder 4">
            <a:extLst>
              <a:ext uri="{FF2B5EF4-FFF2-40B4-BE49-F238E27FC236}">
                <a16:creationId xmlns:a16="http://schemas.microsoft.com/office/drawing/2014/main" id="{402629F1-C94B-8F37-959F-4C24F23C08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962069-9FB3-842A-6A2D-1FEE6E0739B4}"/>
              </a:ext>
            </a:extLst>
          </p:cNvPr>
          <p:cNvSpPr>
            <a:spLocks noGrp="1"/>
          </p:cNvSpPr>
          <p:nvPr>
            <p:ph type="sldNum" sz="quarter" idx="12"/>
          </p:nvPr>
        </p:nvSpPr>
        <p:spPr/>
        <p:txBody>
          <a:bodyPr/>
          <a:lstStyle/>
          <a:p>
            <a:fld id="{592F2828-DF23-4376-96DA-4D0BFF215067}" type="slidenum">
              <a:rPr lang="en-US" smtClean="0"/>
              <a:t>‹#›</a:t>
            </a:fld>
            <a:endParaRPr lang="en-US"/>
          </a:p>
        </p:txBody>
      </p:sp>
    </p:spTree>
    <p:extLst>
      <p:ext uri="{BB962C8B-B14F-4D97-AF65-F5344CB8AC3E}">
        <p14:creationId xmlns:p14="http://schemas.microsoft.com/office/powerpoint/2010/main" val="31476325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C0763F-5E57-1567-3587-AE2DCE19A14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E868611-8410-8FBF-AA5D-44B863A759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6A5A4C-8F97-5F69-BDA0-FC496297B581}"/>
              </a:ext>
            </a:extLst>
          </p:cNvPr>
          <p:cNvSpPr>
            <a:spLocks noGrp="1"/>
          </p:cNvSpPr>
          <p:nvPr>
            <p:ph type="dt" sz="half" idx="10"/>
          </p:nvPr>
        </p:nvSpPr>
        <p:spPr/>
        <p:txBody>
          <a:bodyPr/>
          <a:lstStyle/>
          <a:p>
            <a:fld id="{ED7940E8-6A2A-415C-8B9F-8FE5C49BC1D0}" type="datetimeFigureOut">
              <a:rPr lang="en-US" smtClean="0"/>
              <a:t>12/23/2025</a:t>
            </a:fld>
            <a:endParaRPr lang="en-US"/>
          </a:p>
        </p:txBody>
      </p:sp>
      <p:sp>
        <p:nvSpPr>
          <p:cNvPr id="5" name="Footer Placeholder 4">
            <a:extLst>
              <a:ext uri="{FF2B5EF4-FFF2-40B4-BE49-F238E27FC236}">
                <a16:creationId xmlns:a16="http://schemas.microsoft.com/office/drawing/2014/main" id="{5979DB68-20D5-D1F3-F52C-EAF52239EC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87AECD-39DE-8EA0-BF54-55D728CE6212}"/>
              </a:ext>
            </a:extLst>
          </p:cNvPr>
          <p:cNvSpPr>
            <a:spLocks noGrp="1"/>
          </p:cNvSpPr>
          <p:nvPr>
            <p:ph type="sldNum" sz="quarter" idx="12"/>
          </p:nvPr>
        </p:nvSpPr>
        <p:spPr/>
        <p:txBody>
          <a:bodyPr/>
          <a:lstStyle/>
          <a:p>
            <a:fld id="{592F2828-DF23-4376-96DA-4D0BFF215067}" type="slidenum">
              <a:rPr lang="en-US" smtClean="0"/>
              <a:t>‹#›</a:t>
            </a:fld>
            <a:endParaRPr lang="en-US"/>
          </a:p>
        </p:txBody>
      </p:sp>
    </p:spTree>
    <p:extLst>
      <p:ext uri="{BB962C8B-B14F-4D97-AF65-F5344CB8AC3E}">
        <p14:creationId xmlns:p14="http://schemas.microsoft.com/office/powerpoint/2010/main" val="1267429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DA2ED9-525F-426B-B6F8-D4D161677D16}" type="datetimeFigureOut">
              <a:rPr lang="en-US" smtClean="0"/>
              <a:t>12/23/2025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FB668C-75E3-49E1-96AB-3DD7BC2C0611}" type="slidenum">
              <a:rPr lang="en-US" smtClean="0"/>
              <a:t>‹#›</a:t>
            </a:fld>
            <a:endParaRPr lang="en-US"/>
          </a:p>
        </p:txBody>
      </p:sp>
    </p:spTree>
    <p:extLst>
      <p:ext uri="{BB962C8B-B14F-4D97-AF65-F5344CB8AC3E}">
        <p14:creationId xmlns:p14="http://schemas.microsoft.com/office/powerpoint/2010/main" val="2496327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4855633" y="609600"/>
            <a:ext cx="6411924"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DA2ED9-525F-426B-B6F8-D4D161677D16}" type="datetimeFigureOut">
              <a:rPr lang="en-US" smtClean="0"/>
              <a:t>12/23/2025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FB668C-75E3-49E1-96AB-3DD7BC2C0611}" type="slidenum">
              <a:rPr lang="en-US" smtClean="0"/>
              <a:t>‹#›</a:t>
            </a:fld>
            <a:endParaRPr lang="en-US"/>
          </a:p>
        </p:txBody>
      </p:sp>
    </p:spTree>
    <p:extLst>
      <p:ext uri="{BB962C8B-B14F-4D97-AF65-F5344CB8AC3E}">
        <p14:creationId xmlns:p14="http://schemas.microsoft.com/office/powerpoint/2010/main" val="2080528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DA2ED9-525F-426B-B6F8-D4D161677D16}" type="datetimeFigureOut">
              <a:rPr lang="en-US" smtClean="0"/>
              <a:t>12/23/2025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FB668C-75E3-49E1-96AB-3DD7BC2C0611}" type="slidenum">
              <a:rPr lang="en-US" smtClean="0"/>
              <a:t>‹#›</a:t>
            </a:fld>
            <a:endParaRPr lang="en-US"/>
          </a:p>
        </p:txBody>
      </p:sp>
    </p:spTree>
    <p:extLst>
      <p:ext uri="{BB962C8B-B14F-4D97-AF65-F5344CB8AC3E}">
        <p14:creationId xmlns:p14="http://schemas.microsoft.com/office/powerpoint/2010/main" val="3298193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94DA2ED9-525F-426B-B6F8-D4D161677D16}" type="datetimeFigureOut">
              <a:rPr lang="en-US" smtClean="0"/>
              <a:t>12/23/2025</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9EFB668C-75E3-49E1-96AB-3DD7BC2C0611}" type="slidenum">
              <a:rPr lang="en-US" smtClean="0"/>
              <a:t>‹#›</a:t>
            </a:fld>
            <a:endParaRPr lang="en-US"/>
          </a:p>
        </p:txBody>
      </p:sp>
    </p:spTree>
    <p:extLst>
      <p:ext uri="{BB962C8B-B14F-4D97-AF65-F5344CB8AC3E}">
        <p14:creationId xmlns:p14="http://schemas.microsoft.com/office/powerpoint/2010/main" val="106630091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FEA4F3-AA6D-4B45-9098-FA8BB8278C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94160CA-5B7F-4E25-9869-DBEF92FEA9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5B9A7E-2A5E-4858-B0AC-C3F123632C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6414A9-0B75-45C7-830E-56754815A6BA}" type="datetimeFigureOut">
              <a:rPr lang="en-US" smtClean="0"/>
              <a:t>12/23/2025</a:t>
            </a:fld>
            <a:endParaRPr lang="en-US"/>
          </a:p>
        </p:txBody>
      </p:sp>
      <p:sp>
        <p:nvSpPr>
          <p:cNvPr id="5" name="Footer Placeholder 4">
            <a:extLst>
              <a:ext uri="{FF2B5EF4-FFF2-40B4-BE49-F238E27FC236}">
                <a16:creationId xmlns:a16="http://schemas.microsoft.com/office/drawing/2014/main" id="{380B19F0-9CEE-4156-8B76-D6353677BC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40D6E7B-DAB9-4547-BA26-9B37EC3D2A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B95E41-3F25-480F-83E6-0817FA75D84D}" type="slidenum">
              <a:rPr lang="en-US" smtClean="0"/>
              <a:t>‹#›</a:t>
            </a:fld>
            <a:endParaRPr lang="en-US"/>
          </a:p>
        </p:txBody>
      </p:sp>
    </p:spTree>
    <p:extLst>
      <p:ext uri="{BB962C8B-B14F-4D97-AF65-F5344CB8AC3E}">
        <p14:creationId xmlns:p14="http://schemas.microsoft.com/office/powerpoint/2010/main" val="387090083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lumMod val="75000"/>
            <a:alpha val="0"/>
          </a:schemeClr>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tx1"/>
                </a:solidFill>
              </a:defRPr>
            </a:lvl1pPr>
          </a:lstStyle>
          <a:p>
            <a:fld id="{B6A81F32-3C35-4924-A201-90B0CDD69042}" type="datetimeFigureOut">
              <a:rPr lang="en-US" smtClean="0"/>
              <a:t>12/23/2025</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tx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tx1"/>
                </a:solidFill>
              </a:defRPr>
            </a:lvl1pPr>
          </a:lstStyle>
          <a:p>
            <a:fld id="{AC0AA2F9-D1FF-40E2-92E2-F674A3A24C2D}" type="slidenum">
              <a:rPr lang="en-US" smtClean="0"/>
              <a:t>‹#›</a:t>
            </a:fld>
            <a:endParaRPr lang="en-US"/>
          </a:p>
        </p:txBody>
      </p:sp>
    </p:spTree>
    <p:extLst>
      <p:ext uri="{BB962C8B-B14F-4D97-AF65-F5344CB8AC3E}">
        <p14:creationId xmlns:p14="http://schemas.microsoft.com/office/powerpoint/2010/main" val="98695502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E4F57F-3B25-0CE6-13B0-8C32F08B3A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9C91FC-1C7D-D3FE-7A03-CEA2C45EF5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3810F1-4F59-80AE-7408-15D811C2F1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E3D6CB4-7E4B-492C-AE4E-5CD615D6B8A8}" type="datetimeFigureOut">
              <a:rPr lang="en-US" smtClean="0"/>
              <a:t>12/23/2025</a:t>
            </a:fld>
            <a:endParaRPr lang="en-US"/>
          </a:p>
        </p:txBody>
      </p:sp>
      <p:sp>
        <p:nvSpPr>
          <p:cNvPr id="5" name="Footer Placeholder 4">
            <a:extLst>
              <a:ext uri="{FF2B5EF4-FFF2-40B4-BE49-F238E27FC236}">
                <a16:creationId xmlns:a16="http://schemas.microsoft.com/office/drawing/2014/main" id="{CEC1A079-1065-E30C-B5EE-3DFDBCDF1F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099AD89-A727-78C2-57BE-388BA7C26D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EAD6C22-ABE2-4E66-B789-131F202397BE}" type="slidenum">
              <a:rPr lang="en-US" smtClean="0"/>
              <a:t>‹#›</a:t>
            </a:fld>
            <a:endParaRPr lang="en-US"/>
          </a:p>
        </p:txBody>
      </p:sp>
    </p:spTree>
    <p:extLst>
      <p:ext uri="{BB962C8B-B14F-4D97-AF65-F5344CB8AC3E}">
        <p14:creationId xmlns:p14="http://schemas.microsoft.com/office/powerpoint/2010/main" val="6011712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BD6234-A405-20A0-2820-FEB7E978EB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CBFFA8F-4382-6D0A-E941-E1E8A4BFE4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FBA3B6-290E-82E9-F2AF-98D317C147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D7940E8-6A2A-415C-8B9F-8FE5C49BC1D0}" type="datetimeFigureOut">
              <a:rPr lang="en-US" smtClean="0"/>
              <a:t>12/23/2025</a:t>
            </a:fld>
            <a:endParaRPr lang="en-US"/>
          </a:p>
        </p:txBody>
      </p:sp>
      <p:sp>
        <p:nvSpPr>
          <p:cNvPr id="5" name="Footer Placeholder 4">
            <a:extLst>
              <a:ext uri="{FF2B5EF4-FFF2-40B4-BE49-F238E27FC236}">
                <a16:creationId xmlns:a16="http://schemas.microsoft.com/office/drawing/2014/main" id="{0B25D25A-3C23-8922-FC91-E586081765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7B2FDB1-3F63-6C2D-EC58-D13517756D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92F2828-DF23-4376-96DA-4D0BFF215067}" type="slidenum">
              <a:rPr lang="en-US" smtClean="0"/>
              <a:t>‹#›</a:t>
            </a:fld>
            <a:endParaRPr lang="en-US"/>
          </a:p>
        </p:txBody>
      </p:sp>
    </p:spTree>
    <p:extLst>
      <p:ext uri="{BB962C8B-B14F-4D97-AF65-F5344CB8AC3E}">
        <p14:creationId xmlns:p14="http://schemas.microsoft.com/office/powerpoint/2010/main" val="552318671"/>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0.xml"/></Relationships>
</file>

<file path=ppt/slides/_rels/slide10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0.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0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0.xml"/></Relationships>
</file>

<file path=ppt/slides/_rels/slide10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1.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www.wienerberger.com/en.html"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https://www.homedepot.com/p/Ply-Gem-Cedar-Dimensions-Shingle-24-in-Polypropylene-Siding-Sample-in-Shaded-Cedar-CEDAR7SAMPLE-489/204723902"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35.jpeg"/><Relationship Id="rId4" Type="http://schemas.microsoft.com/office/2007/relationships/hdphoto" Target="../media/hdphoto1.wdp"/></Relationships>
</file>

<file path=ppt/slides/_rels/slide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36.jpeg"/><Relationship Id="rId4" Type="http://schemas.microsoft.com/office/2007/relationships/hdphoto" Target="../media/hdphoto1.wdp"/></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37.jpeg"/><Relationship Id="rId4" Type="http://schemas.microsoft.com/office/2007/relationships/hdphoto" Target="../media/hdphoto1.wdp"/></Relationships>
</file>

<file path=ppt/slides/_rels/slide6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38.png"/><Relationship Id="rId4" Type="http://schemas.microsoft.com/office/2007/relationships/hdphoto" Target="../media/hdphoto1.wdp"/></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5.xml"/><Relationship Id="rId1" Type="http://schemas.openxmlformats.org/officeDocument/2006/relationships/slideLayout" Target="../slideLayouts/slideLayout1.xml"/><Relationship Id="rId5" Type="http://schemas.openxmlformats.org/officeDocument/2006/relationships/image" Target="../media/image46.jpeg"/><Relationship Id="rId4" Type="http://schemas.openxmlformats.org/officeDocument/2006/relationships/image" Target="../media/image45.jpe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7.xml"/><Relationship Id="rId1" Type="http://schemas.openxmlformats.org/officeDocument/2006/relationships/slideLayout" Target="../slideLayouts/slideLayout1.xml"/><Relationship Id="rId6" Type="http://schemas.openxmlformats.org/officeDocument/2006/relationships/image" Target="../media/image48.jpeg"/><Relationship Id="rId5" Type="http://schemas.openxmlformats.org/officeDocument/2006/relationships/image" Target="../media/image47.jpeg"/><Relationship Id="rId4" Type="http://schemas.microsoft.com/office/2007/relationships/hdphoto" Target="../media/hdphoto1.wdp"/></Relationships>
</file>

<file path=ppt/slides/_rels/slide7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8.xml"/><Relationship Id="rId1" Type="http://schemas.openxmlformats.org/officeDocument/2006/relationships/slideLayout" Target="../slideLayouts/slideLayout1.xml"/><Relationship Id="rId5" Type="http://schemas.openxmlformats.org/officeDocument/2006/relationships/image" Target="../media/image47.jpeg"/><Relationship Id="rId4" Type="http://schemas.microsoft.com/office/2007/relationships/hdphoto" Target="../media/hdphoto1.wdp"/></Relationships>
</file>

<file path=ppt/slides/_rels/slide7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9.xml"/><Relationship Id="rId1" Type="http://schemas.openxmlformats.org/officeDocument/2006/relationships/slideLayout" Target="../slideLayouts/slideLayout1.xml"/><Relationship Id="rId5" Type="http://schemas.openxmlformats.org/officeDocument/2006/relationships/image" Target="../media/image49.jpe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hyperlink" Target="file:///C:\Users\courtright\OneDrive%20-%20City%20of%20Manhattan\Documents%20-%20MFD%20Sharepoint\Risk%20Reduction\00-Code%20Adoption\2024%20Code%20Adoption\I-Codes\IRC\2021%20IRC-%20Amendments.pdf" TargetMode="External"/><Relationship Id="rId1" Type="http://schemas.openxmlformats.org/officeDocument/2006/relationships/slideLayout" Target="../slideLayouts/slideLayout5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0.xml"/></Relationships>
</file>

<file path=ppt/slides/_rels/slide8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codes.iccsafe.org/lookup/IBC2024P1_Ch07_Sec716/3720" TargetMode="External"/><Relationship Id="rId1" Type="http://schemas.openxmlformats.org/officeDocument/2006/relationships/slideLayout" Target="../slideLayouts/slideLayout34.xml"/></Relationships>
</file>

<file path=ppt/slides/_rels/slide9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6593F-446B-48DB-B911-26CCAF30BD19}"/>
              </a:ext>
            </a:extLst>
          </p:cNvPr>
          <p:cNvSpPr>
            <a:spLocks noGrp="1"/>
          </p:cNvSpPr>
          <p:nvPr>
            <p:ph type="ctrTitle"/>
          </p:nvPr>
        </p:nvSpPr>
        <p:spPr>
          <a:xfrm>
            <a:off x="1523999" y="2478024"/>
            <a:ext cx="9144001" cy="950976"/>
          </a:xfrm>
        </p:spPr>
        <p:txBody>
          <a:bodyPr>
            <a:normAutofit/>
          </a:bodyPr>
          <a:lstStyle/>
          <a:p>
            <a:r>
              <a:rPr lang="en-US"/>
              <a:t>Code Adoption</a:t>
            </a:r>
          </a:p>
        </p:txBody>
      </p:sp>
      <p:sp>
        <p:nvSpPr>
          <p:cNvPr id="3" name="Subtitle 2">
            <a:extLst>
              <a:ext uri="{FF2B5EF4-FFF2-40B4-BE49-F238E27FC236}">
                <a16:creationId xmlns:a16="http://schemas.microsoft.com/office/drawing/2014/main" id="{78119D24-3BBE-48AB-A7E3-1F1ABA2D71E7}"/>
              </a:ext>
            </a:extLst>
          </p:cNvPr>
          <p:cNvSpPr>
            <a:spLocks noGrp="1"/>
          </p:cNvSpPr>
          <p:nvPr>
            <p:ph type="subTitle" idx="1"/>
          </p:nvPr>
        </p:nvSpPr>
        <p:spPr>
          <a:xfrm>
            <a:off x="1619693" y="3986784"/>
            <a:ext cx="9144000" cy="2555351"/>
          </a:xfrm>
        </p:spPr>
        <p:txBody>
          <a:bodyPr>
            <a:normAutofit/>
          </a:bodyPr>
          <a:lstStyle/>
          <a:p>
            <a:r>
              <a:rPr lang="en-US" sz="3200" b="1"/>
              <a:t>Significant Changes to the 2024 IRC, IBC, and IEBC</a:t>
            </a:r>
          </a:p>
          <a:p>
            <a:r>
              <a:rPr lang="en-US"/>
              <a:t>December 18, 2025</a:t>
            </a:r>
          </a:p>
          <a:p>
            <a:r>
              <a:rPr lang="en-US"/>
              <a:t>Ryan Courtright, Asst. Chief of Risk Reduction</a:t>
            </a:r>
          </a:p>
          <a:p>
            <a:r>
              <a:rPr lang="en-US"/>
              <a:t>Beniah Naylor, Building Inspector II</a:t>
            </a:r>
          </a:p>
          <a:p>
            <a:r>
              <a:rPr lang="en-US"/>
              <a:t>Justin Befort, Plans Examiner</a:t>
            </a:r>
          </a:p>
        </p:txBody>
      </p:sp>
      <p:pic>
        <p:nvPicPr>
          <p:cNvPr id="5" name="Picture 4">
            <a:extLst>
              <a:ext uri="{FF2B5EF4-FFF2-40B4-BE49-F238E27FC236}">
                <a16:creationId xmlns:a16="http://schemas.microsoft.com/office/drawing/2014/main" id="{1955807A-1DF1-42E0-96D7-0AECF51E8A75}"/>
              </a:ext>
            </a:extLst>
          </p:cNvPr>
          <p:cNvPicPr>
            <a:picLocks noChangeAspect="1"/>
          </p:cNvPicPr>
          <p:nvPr/>
        </p:nvPicPr>
        <p:blipFill>
          <a:blip r:embed="rId2"/>
          <a:stretch>
            <a:fillRect/>
          </a:stretch>
        </p:blipFill>
        <p:spPr>
          <a:xfrm>
            <a:off x="8596014" y="315865"/>
            <a:ext cx="3149419" cy="2142427"/>
          </a:xfrm>
          <a:prstGeom prst="rect">
            <a:avLst/>
          </a:prstGeom>
        </p:spPr>
      </p:pic>
      <p:pic>
        <p:nvPicPr>
          <p:cNvPr id="7" name="Picture 6">
            <a:extLst>
              <a:ext uri="{FF2B5EF4-FFF2-40B4-BE49-F238E27FC236}">
                <a16:creationId xmlns:a16="http://schemas.microsoft.com/office/drawing/2014/main" id="{37BF8248-C3D5-4473-83E7-621A72E34056}"/>
              </a:ext>
            </a:extLst>
          </p:cNvPr>
          <p:cNvPicPr>
            <a:picLocks noChangeAspect="1"/>
          </p:cNvPicPr>
          <p:nvPr/>
        </p:nvPicPr>
        <p:blipFill>
          <a:blip r:embed="rId3"/>
          <a:stretch>
            <a:fillRect/>
          </a:stretch>
        </p:blipFill>
        <p:spPr>
          <a:xfrm>
            <a:off x="542260" y="315865"/>
            <a:ext cx="2154865" cy="2130962"/>
          </a:xfrm>
          <a:prstGeom prst="rect">
            <a:avLst/>
          </a:prstGeom>
        </p:spPr>
      </p:pic>
    </p:spTree>
    <p:extLst>
      <p:ext uri="{BB962C8B-B14F-4D97-AF65-F5344CB8AC3E}">
        <p14:creationId xmlns:p14="http://schemas.microsoft.com/office/powerpoint/2010/main" val="1199120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56FF6-B2EE-A916-32DF-907F30B0BF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8C66F7-E49C-5A57-6AB0-4A5CC0DC21A4}"/>
              </a:ext>
            </a:extLst>
          </p:cNvPr>
          <p:cNvSpPr>
            <a:spLocks noGrp="1"/>
          </p:cNvSpPr>
          <p:nvPr>
            <p:ph type="ctrTitle"/>
          </p:nvPr>
        </p:nvSpPr>
        <p:spPr>
          <a:xfrm>
            <a:off x="1375983" y="2148054"/>
            <a:ext cx="9440034" cy="1499616"/>
          </a:xfrm>
        </p:spPr>
        <p:txBody>
          <a:bodyPr>
            <a:noAutofit/>
          </a:bodyPr>
          <a:lstStyle/>
          <a:p>
            <a:r>
              <a:rPr lang="en-US" sz="4800" cap="all">
                <a:ln w="3175" cmpd="sng">
                  <a:noFill/>
                </a:ln>
                <a:solidFill>
                  <a:srgbClr val="FFFF00"/>
                </a:solidFill>
                <a:effectLst/>
                <a:latin typeface="Calibri Light" panose="020F0302020204030204" pitchFamily="34" charset="0"/>
                <a:ea typeface="Calibri Light" panose="020F0302020204030204" pitchFamily="34" charset="0"/>
                <a:cs typeface="Calibri Light" panose="020F0302020204030204" pitchFamily="34" charset="0"/>
              </a:rPr>
              <a:t>Significant Changes to </a:t>
            </a:r>
            <a:br>
              <a:rPr lang="en-US" sz="4800" cap="all">
                <a:ln w="3175" cmpd="sng">
                  <a:noFill/>
                </a:ln>
                <a:solidFill>
                  <a:srgbClr val="FFFF00"/>
                </a:solidFill>
                <a:effectLst/>
                <a:latin typeface="Calibri Light" panose="020F0302020204030204" pitchFamily="34" charset="0"/>
                <a:ea typeface="Calibri Light" panose="020F0302020204030204" pitchFamily="34" charset="0"/>
                <a:cs typeface="Calibri Light" panose="020F0302020204030204" pitchFamily="34" charset="0"/>
              </a:rPr>
            </a:br>
            <a:r>
              <a:rPr lang="en-US" sz="4800" cap="all">
                <a:ln w="3175" cmpd="sng">
                  <a:noFill/>
                </a:ln>
                <a:solidFill>
                  <a:srgbClr val="FFFF00"/>
                </a:solidFill>
                <a:effectLst/>
                <a:latin typeface="Calibri Light" panose="020F0302020204030204" pitchFamily="34" charset="0"/>
                <a:ea typeface="Calibri Light" panose="020F0302020204030204" pitchFamily="34" charset="0"/>
                <a:cs typeface="Calibri Light" panose="020F0302020204030204" pitchFamily="34" charset="0"/>
              </a:rPr>
              <a:t>the IRC</a:t>
            </a:r>
          </a:p>
        </p:txBody>
      </p:sp>
      <p:sp>
        <p:nvSpPr>
          <p:cNvPr id="3" name="Subtitle 2">
            <a:extLst>
              <a:ext uri="{FF2B5EF4-FFF2-40B4-BE49-F238E27FC236}">
                <a16:creationId xmlns:a16="http://schemas.microsoft.com/office/drawing/2014/main" id="{67EF4FE1-1728-638F-AB5E-1307FBBE371D}"/>
              </a:ext>
            </a:extLst>
          </p:cNvPr>
          <p:cNvSpPr>
            <a:spLocks noGrp="1"/>
          </p:cNvSpPr>
          <p:nvPr>
            <p:ph type="subTitle" idx="1"/>
          </p:nvPr>
        </p:nvSpPr>
        <p:spPr>
          <a:xfrm>
            <a:off x="1375983" y="3769404"/>
            <a:ext cx="9440034" cy="1049867"/>
          </a:xfrm>
        </p:spPr>
        <p:txBody>
          <a:bodyPr>
            <a:normAutofit/>
          </a:bodyPr>
          <a:lstStyle/>
          <a:p>
            <a:pPr>
              <a:spcBef>
                <a:spcPts val="0"/>
              </a:spcBef>
              <a:spcAft>
                <a:spcPts val="1000"/>
              </a:spcAft>
              <a:buClr>
                <a:schemeClr val="tx1"/>
              </a:buClr>
              <a:buSzPct val="100000"/>
            </a:pPr>
            <a:r>
              <a:rPr lang="en-US" sz="3600" cap="all">
                <a:effectLst/>
                <a:latin typeface="Calibri" panose="020F0502020204030204" pitchFamily="34" charset="0"/>
                <a:ea typeface="Calibri" panose="020F0502020204030204" pitchFamily="34" charset="0"/>
                <a:cs typeface="Calibri" panose="020F0502020204030204" pitchFamily="34" charset="0"/>
              </a:rPr>
              <a:t>2024 Code Edition</a:t>
            </a:r>
          </a:p>
        </p:txBody>
      </p:sp>
      <p:sp>
        <p:nvSpPr>
          <p:cNvPr id="4" name="TextBox 3">
            <a:extLst>
              <a:ext uri="{FF2B5EF4-FFF2-40B4-BE49-F238E27FC236}">
                <a16:creationId xmlns:a16="http://schemas.microsoft.com/office/drawing/2014/main" id="{CFD5E7F2-57B7-F83B-6280-EC26B9E764C8}"/>
              </a:ext>
            </a:extLst>
          </p:cNvPr>
          <p:cNvSpPr txBox="1"/>
          <p:nvPr/>
        </p:nvSpPr>
        <p:spPr>
          <a:xfrm>
            <a:off x="2836164" y="5476863"/>
            <a:ext cx="6519672" cy="707886"/>
          </a:xfrm>
          <a:prstGeom prst="rect">
            <a:avLst/>
          </a:prstGeom>
          <a:noFill/>
        </p:spPr>
        <p:txBody>
          <a:bodyPr wrap="square" rtlCol="0">
            <a:spAutoFit/>
          </a:bodyPr>
          <a:lstStyle/>
          <a:p>
            <a:pPr algn="ctr"/>
            <a:r>
              <a:rPr lang="en-US" sz="2000">
                <a:solidFill>
                  <a:srgbClr val="FFFF00"/>
                </a:solidFill>
                <a:latin typeface="Calibri" panose="020F0502020204030204" pitchFamily="34" charset="0"/>
                <a:ea typeface="Calibri" panose="020F0502020204030204" pitchFamily="34" charset="0"/>
                <a:cs typeface="Calibri" panose="020F0502020204030204" pitchFamily="34" charset="0"/>
              </a:rPr>
              <a:t>MFD Risk Reduction</a:t>
            </a:r>
          </a:p>
          <a:p>
            <a:pPr algn="ctr"/>
            <a:r>
              <a:rPr lang="en-US" sz="2000">
                <a:solidFill>
                  <a:srgbClr val="FFFF00"/>
                </a:solidFill>
                <a:latin typeface="Calibri" panose="020F0502020204030204" pitchFamily="34" charset="0"/>
                <a:ea typeface="Calibri" panose="020F0502020204030204" pitchFamily="34" charset="0"/>
                <a:cs typeface="Calibri" panose="020F0502020204030204" pitchFamily="34" charset="0"/>
              </a:rPr>
              <a:t>Based on 2024 International Residential Code</a:t>
            </a:r>
          </a:p>
        </p:txBody>
      </p:sp>
    </p:spTree>
    <p:extLst>
      <p:ext uri="{BB962C8B-B14F-4D97-AF65-F5344CB8AC3E}">
        <p14:creationId xmlns:p14="http://schemas.microsoft.com/office/powerpoint/2010/main" val="322566280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B1ADE-711A-45D6-BFAA-7B8321AF063D}"/>
              </a:ext>
            </a:extLst>
          </p:cNvPr>
          <p:cNvSpPr>
            <a:spLocks noGrp="1"/>
          </p:cNvSpPr>
          <p:nvPr>
            <p:ph type="title"/>
          </p:nvPr>
        </p:nvSpPr>
        <p:spPr>
          <a:xfrm>
            <a:off x="1158239" y="195532"/>
            <a:ext cx="9875520" cy="934528"/>
          </a:xfrm>
        </p:spPr>
        <p:txBody>
          <a:bodyPr/>
          <a:lstStyle/>
          <a:p>
            <a:pPr algn="ctr"/>
            <a:r>
              <a:rPr lang="en-US" b="1">
                <a:latin typeface="Abadi" panose="020B0604020104020204" pitchFamily="34" charset="0"/>
              </a:rPr>
              <a:t>1011.5.5.1 – Nosing projections size.</a:t>
            </a:r>
          </a:p>
        </p:txBody>
      </p:sp>
      <p:sp>
        <p:nvSpPr>
          <p:cNvPr id="3" name="Content Placeholder 2">
            <a:extLst>
              <a:ext uri="{FF2B5EF4-FFF2-40B4-BE49-F238E27FC236}">
                <a16:creationId xmlns:a16="http://schemas.microsoft.com/office/drawing/2014/main" id="{E167F99A-EAFD-4CA7-9A3D-7E0E9E882172}"/>
              </a:ext>
            </a:extLst>
          </p:cNvPr>
          <p:cNvSpPr>
            <a:spLocks noGrp="1"/>
          </p:cNvSpPr>
          <p:nvPr>
            <p:ph idx="1"/>
          </p:nvPr>
        </p:nvSpPr>
        <p:spPr>
          <a:xfrm>
            <a:off x="679837" y="1130060"/>
            <a:ext cx="10992677" cy="2245269"/>
          </a:xfrm>
        </p:spPr>
        <p:txBody>
          <a:bodyPr>
            <a:normAutofit/>
          </a:bodyPr>
          <a:lstStyle/>
          <a:p>
            <a:r>
              <a:rPr lang="en-US" sz="2400" b="1">
                <a:solidFill>
                  <a:srgbClr val="0070C0"/>
                </a:solidFill>
                <a:latin typeface="Abadi" panose="020B0604020104020204" pitchFamily="34" charset="0"/>
              </a:rPr>
              <a:t>Modification</a:t>
            </a:r>
            <a:r>
              <a:rPr lang="en-US" sz="2400">
                <a:latin typeface="Abadi" panose="020B0604020104020204" pitchFamily="34" charset="0"/>
              </a:rPr>
              <a:t> -  Where open risers are permitted, a new exception permits the stairway nosing to extend a greater distance over the stair tread below.</a:t>
            </a:r>
          </a:p>
          <a:p>
            <a:pPr>
              <a:buClr>
                <a:srgbClr val="0070C0"/>
              </a:buClr>
            </a:pPr>
            <a:r>
              <a:rPr lang="en-US" sz="2400" b="1">
                <a:latin typeface="Abadi" panose="020B0604020104020204" pitchFamily="34" charset="0"/>
              </a:rPr>
              <a:t>Section 1011.5.5.1 – </a:t>
            </a:r>
            <a:r>
              <a:rPr lang="en-US" sz="2400">
                <a:latin typeface="Abadi" panose="020B0604020104020204" pitchFamily="34" charset="0"/>
              </a:rPr>
              <a:t>The </a:t>
            </a:r>
            <a:r>
              <a:rPr lang="en-US" sz="2400" strike="sngStrike">
                <a:solidFill>
                  <a:schemeClr val="accent1"/>
                </a:solidFill>
                <a:latin typeface="Abadi" panose="020B0604020104020204" pitchFamily="34" charset="0"/>
              </a:rPr>
              <a:t>leading edge (</a:t>
            </a:r>
            <a:r>
              <a:rPr lang="en-US" sz="2400" strike="sngStrike" err="1">
                <a:solidFill>
                  <a:schemeClr val="accent1"/>
                </a:solidFill>
                <a:latin typeface="Abadi" panose="020B0604020104020204" pitchFamily="34" charset="0"/>
              </a:rPr>
              <a:t>nosings</a:t>
            </a:r>
            <a:r>
              <a:rPr lang="en-US" sz="2400" strike="sngStrike">
                <a:solidFill>
                  <a:schemeClr val="accent1"/>
                </a:solidFill>
                <a:latin typeface="Abadi" panose="020B0604020104020204" pitchFamily="34" charset="0"/>
              </a:rPr>
              <a:t>) of treads</a:t>
            </a:r>
            <a:r>
              <a:rPr lang="en-US" sz="2400">
                <a:latin typeface="Abadi" panose="020B0604020104020204" pitchFamily="34" charset="0"/>
              </a:rPr>
              <a:t> </a:t>
            </a:r>
            <a:r>
              <a:rPr lang="en-US" sz="2400" err="1">
                <a:solidFill>
                  <a:srgbClr val="0070C0"/>
                </a:solidFill>
                <a:latin typeface="Abadi" panose="020B0604020104020204" pitchFamily="34" charset="0"/>
              </a:rPr>
              <a:t>nosings</a:t>
            </a:r>
            <a:r>
              <a:rPr lang="en-US" sz="2400">
                <a:latin typeface="Abadi" panose="020B0604020104020204" pitchFamily="34" charset="0"/>
              </a:rPr>
              <a:t> shall project not more than 1-1/4 inches beyond the tread below.</a:t>
            </a:r>
          </a:p>
          <a:p>
            <a:pPr lvl="1">
              <a:buClr>
                <a:srgbClr val="0070C0"/>
              </a:buClr>
            </a:pPr>
            <a:r>
              <a:rPr lang="en-US" sz="2200" b="1">
                <a:solidFill>
                  <a:srgbClr val="0070C0"/>
                </a:solidFill>
                <a:latin typeface="Abadi" panose="020B0604020104020204" pitchFamily="34" charset="0"/>
              </a:rPr>
              <a:t>Exception: </a:t>
            </a:r>
            <a:r>
              <a:rPr lang="en-US" sz="2200">
                <a:solidFill>
                  <a:srgbClr val="0070C0"/>
                </a:solidFill>
                <a:latin typeface="Abadi" panose="020B0604020104020204" pitchFamily="34" charset="0"/>
              </a:rPr>
              <a:t>When solid risers are not required, the nosing projection is permitted to exceed the maximum projection</a:t>
            </a:r>
            <a:r>
              <a:rPr lang="en-US" sz="2200">
                <a:solidFill>
                  <a:srgbClr val="0070C0"/>
                </a:solidFill>
              </a:rPr>
              <a:t>.</a:t>
            </a:r>
            <a:endParaRPr lang="en-US" sz="2200"/>
          </a:p>
        </p:txBody>
      </p:sp>
      <p:pic>
        <p:nvPicPr>
          <p:cNvPr id="3074" name="Picture 2">
            <a:extLst>
              <a:ext uri="{FF2B5EF4-FFF2-40B4-BE49-F238E27FC236}">
                <a16:creationId xmlns:a16="http://schemas.microsoft.com/office/drawing/2014/main" id="{AE98CE1F-2650-1A26-2252-D106CFB46D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4515" y="3263031"/>
            <a:ext cx="5383986" cy="3287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945445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C78F4-FDFE-4132-89CD-F04AD39DFD84}"/>
              </a:ext>
            </a:extLst>
          </p:cNvPr>
          <p:cNvSpPr>
            <a:spLocks noGrp="1"/>
          </p:cNvSpPr>
          <p:nvPr>
            <p:ph type="title"/>
          </p:nvPr>
        </p:nvSpPr>
        <p:spPr>
          <a:xfrm>
            <a:off x="389615" y="389289"/>
            <a:ext cx="11390242" cy="606725"/>
          </a:xfrm>
        </p:spPr>
        <p:txBody>
          <a:bodyPr>
            <a:normAutofit fontScale="90000"/>
          </a:bodyPr>
          <a:lstStyle/>
          <a:p>
            <a:pPr algn="ctr"/>
            <a:r>
              <a:rPr lang="en-US" b="1">
                <a:latin typeface="Abadi" panose="020B0604020104020204" pitchFamily="34" charset="0"/>
              </a:rPr>
              <a:t>1015.3 – Guardrail Height within dwelling units</a:t>
            </a:r>
          </a:p>
        </p:txBody>
      </p:sp>
      <p:sp>
        <p:nvSpPr>
          <p:cNvPr id="3" name="Content Placeholder 2">
            <a:extLst>
              <a:ext uri="{FF2B5EF4-FFF2-40B4-BE49-F238E27FC236}">
                <a16:creationId xmlns:a16="http://schemas.microsoft.com/office/drawing/2014/main" id="{9AE1EB8B-A307-422D-BADA-123BA7107646}"/>
              </a:ext>
            </a:extLst>
          </p:cNvPr>
          <p:cNvSpPr>
            <a:spLocks noGrp="1"/>
          </p:cNvSpPr>
          <p:nvPr>
            <p:ph idx="1"/>
          </p:nvPr>
        </p:nvSpPr>
        <p:spPr>
          <a:xfrm>
            <a:off x="1004977" y="1203385"/>
            <a:ext cx="9872871" cy="3479933"/>
          </a:xfrm>
        </p:spPr>
        <p:txBody>
          <a:bodyPr>
            <a:normAutofit fontScale="85000" lnSpcReduction="10000"/>
          </a:bodyPr>
          <a:lstStyle/>
          <a:p>
            <a:r>
              <a:rPr lang="en-US" b="1">
                <a:solidFill>
                  <a:srgbClr val="0070C0"/>
                </a:solidFill>
                <a:latin typeface="Abadi" panose="020B0604020104020204" pitchFamily="34" charset="0"/>
              </a:rPr>
              <a:t>Modification</a:t>
            </a:r>
            <a:r>
              <a:rPr lang="en-US">
                <a:solidFill>
                  <a:srgbClr val="FF0000"/>
                </a:solidFill>
                <a:latin typeface="Abadi" panose="020B0604020104020204" pitchFamily="34" charset="0"/>
              </a:rPr>
              <a:t> </a:t>
            </a:r>
            <a:r>
              <a:rPr lang="en-US">
                <a:latin typeface="Abadi" panose="020B0604020104020204" pitchFamily="34" charset="0"/>
              </a:rPr>
              <a:t>– An additional exception for minimum guard heights has been added for interior locations within Group R-2 and R-3 individual dwelling units.  </a:t>
            </a:r>
          </a:p>
          <a:p>
            <a:pPr>
              <a:buClr>
                <a:srgbClr val="0070C0"/>
              </a:buClr>
            </a:pPr>
            <a:r>
              <a:rPr lang="en-US" b="1">
                <a:latin typeface="Abadi" panose="020B0604020104020204" pitchFamily="34" charset="0"/>
              </a:rPr>
              <a:t>Section 1015.3 Height. </a:t>
            </a:r>
            <a:r>
              <a:rPr lang="en-US">
                <a:latin typeface="Abadi" panose="020B0604020104020204" pitchFamily="34" charset="0"/>
              </a:rPr>
              <a:t>Required guards shall be not less than 42 inches high, measured vertically as follows:</a:t>
            </a:r>
          </a:p>
          <a:p>
            <a:pPr lvl="2">
              <a:buClr>
                <a:srgbClr val="0070C0"/>
              </a:buClr>
            </a:pPr>
            <a:r>
              <a:rPr lang="en-US">
                <a:latin typeface="Abadi" panose="020B0604020104020204" pitchFamily="34" charset="0"/>
              </a:rPr>
              <a:t>1.From the adjacent walking surfaces.</a:t>
            </a:r>
          </a:p>
          <a:p>
            <a:pPr lvl="2">
              <a:buClr>
                <a:srgbClr val="0070C0"/>
              </a:buClr>
            </a:pPr>
            <a:r>
              <a:rPr lang="en-US">
                <a:latin typeface="Abadi" panose="020B0604020104020204" pitchFamily="34" charset="0"/>
              </a:rPr>
              <a:t>2.On stairways and stepped aisles, from the line connecting the </a:t>
            </a:r>
            <a:r>
              <a:rPr lang="en-US" strike="sngStrike">
                <a:solidFill>
                  <a:schemeClr val="accent1"/>
                </a:solidFill>
                <a:latin typeface="Abadi" panose="020B0604020104020204" pitchFamily="34" charset="0"/>
              </a:rPr>
              <a:t>leading edges of the tread</a:t>
            </a:r>
            <a:r>
              <a:rPr lang="en-US">
                <a:solidFill>
                  <a:srgbClr val="0070C0"/>
                </a:solidFill>
                <a:latin typeface="Abadi" panose="020B0604020104020204" pitchFamily="34" charset="0"/>
              </a:rPr>
              <a:t> </a:t>
            </a:r>
            <a:r>
              <a:rPr lang="en-US" err="1">
                <a:solidFill>
                  <a:srgbClr val="0070C0"/>
                </a:solidFill>
                <a:latin typeface="Abadi" panose="020B0604020104020204" pitchFamily="34" charset="0"/>
              </a:rPr>
              <a:t>nosings</a:t>
            </a:r>
            <a:r>
              <a:rPr lang="en-US">
                <a:latin typeface="Abadi" panose="020B0604020104020204" pitchFamily="34" charset="0"/>
              </a:rPr>
              <a:t>.</a:t>
            </a:r>
          </a:p>
          <a:p>
            <a:pPr lvl="2">
              <a:buClr>
                <a:srgbClr val="0070C0"/>
              </a:buClr>
            </a:pPr>
            <a:r>
              <a:rPr lang="en-US">
                <a:latin typeface="Abadi" panose="020B0604020104020204" pitchFamily="34" charset="0"/>
              </a:rPr>
              <a:t>3.On ramps and ramped aisles, from the ramp surface at the guard.</a:t>
            </a:r>
          </a:p>
          <a:p>
            <a:pPr>
              <a:buClr>
                <a:srgbClr val="0070C0"/>
              </a:buClr>
            </a:pPr>
            <a:r>
              <a:rPr lang="en-US" b="1">
                <a:solidFill>
                  <a:srgbClr val="0070C0"/>
                </a:solidFill>
                <a:latin typeface="Abadi" panose="020B0604020104020204" pitchFamily="34" charset="0"/>
              </a:rPr>
              <a:t>Exceptions:</a:t>
            </a:r>
          </a:p>
          <a:p>
            <a:pPr lvl="1">
              <a:buClr>
                <a:srgbClr val="0070C0"/>
              </a:buClr>
            </a:pPr>
            <a:r>
              <a:rPr lang="en-US">
                <a:solidFill>
                  <a:srgbClr val="0070C0"/>
                </a:solidFill>
                <a:latin typeface="Abadi" panose="020B0604020104020204" pitchFamily="34" charset="0"/>
              </a:rPr>
              <a:t>2. For occupancies in Groups R-2 and R-3, within the interior conditioned space of individual dwelling units, where the open-sided walking surface is located not more than 25 feet measured vertically to the floor or walking surface below, required guards shall not be less than 36 inches in height measured vertically above the adjacent walking surface.</a:t>
            </a:r>
          </a:p>
        </p:txBody>
      </p:sp>
      <p:pic>
        <p:nvPicPr>
          <p:cNvPr id="5122" name="Picture 2">
            <a:extLst>
              <a:ext uri="{FF2B5EF4-FFF2-40B4-BE49-F238E27FC236}">
                <a16:creationId xmlns:a16="http://schemas.microsoft.com/office/drawing/2014/main" id="{9792B312-8B27-90FD-9C63-03A058CDFF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5236" y="4552122"/>
            <a:ext cx="4268824" cy="2024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384496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945B5-5D15-4720-9EFD-1A8B070C4099}"/>
              </a:ext>
            </a:extLst>
          </p:cNvPr>
          <p:cNvSpPr>
            <a:spLocks noGrp="1"/>
          </p:cNvSpPr>
          <p:nvPr>
            <p:ph type="title"/>
          </p:nvPr>
        </p:nvSpPr>
        <p:spPr>
          <a:xfrm>
            <a:off x="749348" y="300682"/>
            <a:ext cx="10660174" cy="934994"/>
          </a:xfrm>
        </p:spPr>
        <p:txBody>
          <a:bodyPr>
            <a:normAutofit/>
          </a:bodyPr>
          <a:lstStyle/>
          <a:p>
            <a:pPr algn="ctr"/>
            <a:r>
              <a:rPr kumimoji="0" lang="en-US" sz="4000" b="1" i="0" u="none" strike="noStrike" kern="1200" cap="none" spc="0" normalizeH="0" baseline="0" noProof="0">
                <a:ln>
                  <a:noFill/>
                </a:ln>
                <a:solidFill>
                  <a:srgbClr val="000000"/>
                </a:solidFill>
                <a:effectLst/>
                <a:uLnTx/>
                <a:uFillTx/>
                <a:latin typeface="Abadi" panose="020B0604020104020204" pitchFamily="34" charset="0"/>
              </a:rPr>
              <a:t>1807.2.5 – Guards at retaining walls.</a:t>
            </a:r>
            <a:endParaRPr lang="en-US">
              <a:latin typeface="Abadi" panose="020B0604020104020204" pitchFamily="34" charset="0"/>
            </a:endParaRPr>
          </a:p>
        </p:txBody>
      </p:sp>
      <p:sp>
        <p:nvSpPr>
          <p:cNvPr id="3" name="Content Placeholder 2">
            <a:extLst>
              <a:ext uri="{FF2B5EF4-FFF2-40B4-BE49-F238E27FC236}">
                <a16:creationId xmlns:a16="http://schemas.microsoft.com/office/drawing/2014/main" id="{2D31F038-804F-4614-BF24-EEF39E10ED00}"/>
              </a:ext>
            </a:extLst>
          </p:cNvPr>
          <p:cNvSpPr>
            <a:spLocks noGrp="1"/>
          </p:cNvSpPr>
          <p:nvPr>
            <p:ph idx="1"/>
          </p:nvPr>
        </p:nvSpPr>
        <p:spPr>
          <a:xfrm>
            <a:off x="1111194" y="1176972"/>
            <a:ext cx="9872871" cy="5287437"/>
          </a:xfrm>
        </p:spPr>
        <p:txBody>
          <a:bodyPr>
            <a:normAutofit/>
          </a:bodyPr>
          <a:lstStyle/>
          <a:p>
            <a:r>
              <a:rPr lang="en-US" b="1">
                <a:solidFill>
                  <a:srgbClr val="0070C0"/>
                </a:solidFill>
                <a:latin typeface="Abadi" panose="020B0604020104020204" pitchFamily="34" charset="0"/>
              </a:rPr>
              <a:t>Addition</a:t>
            </a:r>
            <a:r>
              <a:rPr lang="en-US" b="1">
                <a:latin typeface="Abadi" panose="020B0604020104020204" pitchFamily="34" charset="0"/>
              </a:rPr>
              <a:t> </a:t>
            </a:r>
            <a:r>
              <a:rPr lang="en-US">
                <a:latin typeface="Abadi" panose="020B0604020104020204" pitchFamily="34" charset="0"/>
              </a:rPr>
              <a:t>– New provisions for guards on retaining walls are added consistent with guard requirements elsewhere in the code.</a:t>
            </a:r>
          </a:p>
          <a:p>
            <a:pPr>
              <a:buClr>
                <a:srgbClr val="0070C0"/>
              </a:buClr>
            </a:pPr>
            <a:r>
              <a:rPr lang="en-US" sz="1800" b="1">
                <a:solidFill>
                  <a:srgbClr val="0070C0"/>
                </a:solidFill>
                <a:latin typeface="Abadi" panose="020B0604020104020204" pitchFamily="34" charset="0"/>
              </a:rPr>
              <a:t>Section 1807.2.5 </a:t>
            </a:r>
            <a:r>
              <a:rPr lang="en-US" sz="1800">
                <a:solidFill>
                  <a:srgbClr val="0070C0"/>
                </a:solidFill>
                <a:latin typeface="Abadi" panose="020B0604020104020204" pitchFamily="34" charset="0"/>
              </a:rPr>
              <a:t>- Guards shall be provided at retaining walls in accordance with Sections 1807.2.5.1 through 1807.2.5.3.	</a:t>
            </a:r>
          </a:p>
          <a:p>
            <a:pPr lvl="1">
              <a:buClr>
                <a:srgbClr val="0070C0"/>
              </a:buClr>
            </a:pPr>
            <a:r>
              <a:rPr lang="en-US" sz="1800" b="1">
                <a:solidFill>
                  <a:srgbClr val="0070C0"/>
                </a:solidFill>
                <a:latin typeface="Abadi" panose="020B0604020104020204" pitchFamily="34" charset="0"/>
              </a:rPr>
              <a:t>Exception: </a:t>
            </a:r>
            <a:r>
              <a:rPr lang="en-US" sz="1800">
                <a:solidFill>
                  <a:srgbClr val="0070C0"/>
                </a:solidFill>
                <a:latin typeface="Abadi" panose="020B0604020104020204" pitchFamily="34" charset="0"/>
              </a:rPr>
              <a:t>Guards are not required at retaining walls not accessible to the public.</a:t>
            </a:r>
          </a:p>
          <a:p>
            <a:pPr>
              <a:buClr>
                <a:srgbClr val="0070C0"/>
              </a:buClr>
            </a:pPr>
            <a:r>
              <a:rPr lang="en-US" sz="2000" b="1">
                <a:solidFill>
                  <a:srgbClr val="0070C0"/>
                </a:solidFill>
                <a:latin typeface="Abadi" panose="020B0604020104020204" pitchFamily="34" charset="0"/>
              </a:rPr>
              <a:t>Section 1807.2.5.1 </a:t>
            </a:r>
            <a:r>
              <a:rPr lang="en-US" sz="2000">
                <a:solidFill>
                  <a:srgbClr val="0070C0"/>
                </a:solidFill>
                <a:latin typeface="Abadi" panose="020B0604020104020204" pitchFamily="34" charset="0"/>
              </a:rPr>
              <a:t>-  Where required. </a:t>
            </a:r>
            <a:r>
              <a:rPr lang="en-US" sz="2000" u="sng">
                <a:solidFill>
                  <a:srgbClr val="0070C0"/>
                </a:solidFill>
                <a:latin typeface="Abadi" panose="020B0604020104020204" pitchFamily="34" charset="0"/>
              </a:rPr>
              <a:t>At retaining walls located within 36 inches of walking surfaces,</a:t>
            </a:r>
            <a:r>
              <a:rPr lang="en-US" sz="2000">
                <a:solidFill>
                  <a:srgbClr val="0070C0"/>
                </a:solidFill>
                <a:latin typeface="Abadi" panose="020B0604020104020204" pitchFamily="34" charset="0"/>
              </a:rPr>
              <a:t> a guard shall be required between the walking surface and the open side of the retaining wall where the walking surface is located more than 30 inches measured vertically to the surface or grade below at any point within 36 inches horizontally to the edge of the open side. Guards shall comply with Section 1607.9.</a:t>
            </a:r>
          </a:p>
          <a:p>
            <a:pPr>
              <a:buClr>
                <a:srgbClr val="0070C0"/>
              </a:buClr>
            </a:pPr>
            <a:r>
              <a:rPr lang="en-US" sz="2000" b="1">
                <a:solidFill>
                  <a:srgbClr val="0070C0"/>
                </a:solidFill>
                <a:latin typeface="Abadi" panose="020B0604020104020204" pitchFamily="34" charset="0"/>
              </a:rPr>
              <a:t>Section 1807.2.5.2 </a:t>
            </a:r>
            <a:r>
              <a:rPr lang="en-US" sz="2000">
                <a:solidFill>
                  <a:srgbClr val="0070C0"/>
                </a:solidFill>
                <a:latin typeface="Abadi" panose="020B0604020104020204" pitchFamily="34" charset="0"/>
              </a:rPr>
              <a:t>- Height. Required guards at retaining walls shall comply with the height requirements of Section 1015.3.</a:t>
            </a:r>
          </a:p>
          <a:p>
            <a:pPr>
              <a:buClr>
                <a:srgbClr val="0070C0"/>
              </a:buClr>
            </a:pPr>
            <a:r>
              <a:rPr lang="en-US" sz="2000" b="1">
                <a:solidFill>
                  <a:srgbClr val="0070C0"/>
                </a:solidFill>
                <a:latin typeface="Abadi" panose="020B0604020104020204" pitchFamily="34" charset="0"/>
              </a:rPr>
              <a:t>Section 1807.2.5.3 </a:t>
            </a:r>
            <a:r>
              <a:rPr lang="en-US" sz="2000">
                <a:solidFill>
                  <a:srgbClr val="0070C0"/>
                </a:solidFill>
                <a:latin typeface="Abadi" panose="020B0604020104020204" pitchFamily="34" charset="0"/>
              </a:rPr>
              <a:t>- Opening limitations. Required guards shall comply with the opening limitations of Section 1015.4.</a:t>
            </a:r>
          </a:p>
        </p:txBody>
      </p:sp>
    </p:spTree>
    <p:extLst>
      <p:ext uri="{BB962C8B-B14F-4D97-AF65-F5344CB8AC3E}">
        <p14:creationId xmlns:p14="http://schemas.microsoft.com/office/powerpoint/2010/main" val="68089157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F2CCB-028D-EFB5-CC4D-DAA6BCF15EA9}"/>
              </a:ext>
            </a:extLst>
          </p:cNvPr>
          <p:cNvSpPr>
            <a:spLocks noGrp="1"/>
          </p:cNvSpPr>
          <p:nvPr>
            <p:ph type="title"/>
          </p:nvPr>
        </p:nvSpPr>
        <p:spPr>
          <a:xfrm>
            <a:off x="2502673" y="534062"/>
            <a:ext cx="6454471" cy="1356360"/>
          </a:xfrm>
        </p:spPr>
        <p:txBody>
          <a:bodyPr/>
          <a:lstStyle/>
          <a:p>
            <a:r>
              <a:rPr lang="en-US">
                <a:latin typeface="Abadi" panose="020B0604020104020204" pitchFamily="34" charset="0"/>
              </a:rPr>
              <a:t>Guards at retaining walls.</a:t>
            </a:r>
          </a:p>
        </p:txBody>
      </p:sp>
      <p:pic>
        <p:nvPicPr>
          <p:cNvPr id="3074" name="Picture 2">
            <a:extLst>
              <a:ext uri="{FF2B5EF4-FFF2-40B4-BE49-F238E27FC236}">
                <a16:creationId xmlns:a16="http://schemas.microsoft.com/office/drawing/2014/main" id="{276EBCF4-4C2A-D445-BB11-9ADD5863EE7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26688" y="2151278"/>
            <a:ext cx="5605691" cy="4269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792251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47A9D-4791-ED6F-3C72-4725AA360A79}"/>
              </a:ext>
            </a:extLst>
          </p:cNvPr>
          <p:cNvSpPr>
            <a:spLocks noGrp="1"/>
          </p:cNvSpPr>
          <p:nvPr>
            <p:ph type="title"/>
          </p:nvPr>
        </p:nvSpPr>
        <p:spPr>
          <a:xfrm>
            <a:off x="1160889" y="375037"/>
            <a:ext cx="9875520" cy="471777"/>
          </a:xfrm>
        </p:spPr>
        <p:txBody>
          <a:bodyPr>
            <a:normAutofit fontScale="90000"/>
          </a:bodyPr>
          <a:lstStyle/>
          <a:p>
            <a:pPr algn="ctr"/>
            <a:r>
              <a:rPr lang="en-US" sz="3600" b="1">
                <a:latin typeface="Abadi" panose="020B0604020104020204" pitchFamily="34" charset="0"/>
              </a:rPr>
              <a:t>2902.3.6 - Multiple User Restroom Door Locking</a:t>
            </a:r>
          </a:p>
        </p:txBody>
      </p:sp>
      <p:sp>
        <p:nvSpPr>
          <p:cNvPr id="3" name="Content Placeholder 2">
            <a:extLst>
              <a:ext uri="{FF2B5EF4-FFF2-40B4-BE49-F238E27FC236}">
                <a16:creationId xmlns:a16="http://schemas.microsoft.com/office/drawing/2014/main" id="{96C72B7B-78B5-6ED7-5C2F-7DE6235AAE9F}"/>
              </a:ext>
            </a:extLst>
          </p:cNvPr>
          <p:cNvSpPr>
            <a:spLocks noGrp="1"/>
          </p:cNvSpPr>
          <p:nvPr>
            <p:ph idx="1"/>
          </p:nvPr>
        </p:nvSpPr>
        <p:spPr>
          <a:xfrm>
            <a:off x="1163538" y="1182757"/>
            <a:ext cx="9872871" cy="3599953"/>
          </a:xfrm>
        </p:spPr>
        <p:txBody>
          <a:bodyPr>
            <a:normAutofit fontScale="92500" lnSpcReduction="10000"/>
          </a:bodyPr>
          <a:lstStyle/>
          <a:p>
            <a:r>
              <a:rPr lang="en-US" b="1">
                <a:solidFill>
                  <a:srgbClr val="0070C0"/>
                </a:solidFill>
                <a:latin typeface="Abadi" panose="020B0604020104020204" pitchFamily="34" charset="0"/>
              </a:rPr>
              <a:t>Modification</a:t>
            </a:r>
            <a:r>
              <a:rPr lang="en-US" b="1">
                <a:latin typeface="Abadi" panose="020B0604020104020204" pitchFamily="34" charset="0"/>
              </a:rPr>
              <a:t> </a:t>
            </a:r>
            <a:r>
              <a:rPr lang="en-US">
                <a:latin typeface="Abadi" panose="020B0604020104020204" pitchFamily="34" charset="0"/>
              </a:rPr>
              <a:t>– In a multiple user toilet room, the egress door is now permitted to be lockable from the interior side provided three specified conditions are met.</a:t>
            </a:r>
          </a:p>
          <a:p>
            <a:pPr>
              <a:buClr>
                <a:srgbClr val="0070C0"/>
              </a:buClr>
            </a:pPr>
            <a:r>
              <a:rPr lang="en-US" b="1">
                <a:latin typeface="Abadi" panose="020B0604020104020204" pitchFamily="34" charset="0"/>
              </a:rPr>
              <a:t>Section 2902.3.6 </a:t>
            </a:r>
            <a:r>
              <a:rPr lang="en-US">
                <a:latin typeface="Abadi" panose="020B0604020104020204" pitchFamily="34" charset="0"/>
              </a:rPr>
              <a:t>- Where a toilet facility is provided for the use of multiple occupants, the egress door for the room shall not be lockable from the inside of the room.  This section does not apply to family or assisted-use toilet facilities.</a:t>
            </a:r>
          </a:p>
          <a:p>
            <a:pPr lvl="1">
              <a:buClr>
                <a:srgbClr val="0070C0"/>
              </a:buClr>
            </a:pPr>
            <a:r>
              <a:rPr lang="en-US" b="1">
                <a:solidFill>
                  <a:srgbClr val="0070C0"/>
                </a:solidFill>
                <a:latin typeface="Abadi" panose="020B0604020104020204" pitchFamily="34" charset="0"/>
              </a:rPr>
              <a:t>Exception:  </a:t>
            </a:r>
            <a:r>
              <a:rPr lang="en-US">
                <a:solidFill>
                  <a:srgbClr val="0070C0"/>
                </a:solidFill>
                <a:latin typeface="Abadi" panose="020B0604020104020204" pitchFamily="34" charset="0"/>
              </a:rPr>
              <a:t>The egress door of a multiple occupant toilet room shall be permitted to be lockable from inside the room where all the following criteria are met:</a:t>
            </a:r>
          </a:p>
          <a:p>
            <a:pPr lvl="2">
              <a:buClr>
                <a:srgbClr val="0070C0"/>
              </a:buClr>
            </a:pPr>
            <a:r>
              <a:rPr lang="en-US">
                <a:solidFill>
                  <a:srgbClr val="0070C0"/>
                </a:solidFill>
                <a:latin typeface="Abadi" panose="020B0604020104020204" pitchFamily="34" charset="0"/>
              </a:rPr>
              <a:t>1.The egress door shall be lockable from the inside of the room only by authorized personnel by the use of a key or other approved means.</a:t>
            </a:r>
          </a:p>
          <a:p>
            <a:pPr lvl="2">
              <a:buClr>
                <a:srgbClr val="0070C0"/>
              </a:buClr>
            </a:pPr>
            <a:r>
              <a:rPr lang="en-US">
                <a:solidFill>
                  <a:srgbClr val="0070C0"/>
                </a:solidFill>
                <a:latin typeface="Abadi" panose="020B0604020104020204" pitchFamily="34" charset="0"/>
              </a:rPr>
              <a:t>2.The egress door shall be readily openable from the toilet room in accordance with Section 1010.2</a:t>
            </a:r>
          </a:p>
          <a:p>
            <a:pPr lvl="2">
              <a:buClr>
                <a:srgbClr val="0070C0"/>
              </a:buClr>
            </a:pPr>
            <a:r>
              <a:rPr lang="en-US">
                <a:solidFill>
                  <a:srgbClr val="0070C0"/>
                </a:solidFill>
                <a:latin typeface="Abadi" panose="020B0604020104020204" pitchFamily="34" charset="0"/>
              </a:rPr>
              <a:t>3.The egress door shall be capable of being unlocked from outside the room with a key or other approved means.</a:t>
            </a:r>
          </a:p>
        </p:txBody>
      </p:sp>
      <p:pic>
        <p:nvPicPr>
          <p:cNvPr id="4098" name="Picture 2">
            <a:extLst>
              <a:ext uri="{FF2B5EF4-FFF2-40B4-BE49-F238E27FC236}">
                <a16:creationId xmlns:a16="http://schemas.microsoft.com/office/drawing/2014/main" id="{3AAC9FF3-D929-B3B2-D9E6-1D08BC5B46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1288" y="4472604"/>
            <a:ext cx="2082974" cy="2136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426295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877D2-0679-C590-246A-AA0245428773}"/>
              </a:ext>
            </a:extLst>
          </p:cNvPr>
          <p:cNvSpPr>
            <a:spLocks noGrp="1"/>
          </p:cNvSpPr>
          <p:nvPr>
            <p:ph type="title"/>
          </p:nvPr>
        </p:nvSpPr>
        <p:spPr/>
        <p:txBody>
          <a:bodyPr>
            <a:normAutofit/>
          </a:bodyPr>
          <a:lstStyle/>
          <a:p>
            <a:r>
              <a:rPr lang="en-US" sz="4000" b="1">
                <a:latin typeface="Abadi" panose="020B0604020104020204" pitchFamily="34" charset="0"/>
              </a:rPr>
              <a:t>3111.3.5.2 – Photovoltaic panels installed over a roof assembly.</a:t>
            </a:r>
          </a:p>
        </p:txBody>
      </p:sp>
      <p:sp>
        <p:nvSpPr>
          <p:cNvPr id="3" name="Content Placeholder 2">
            <a:extLst>
              <a:ext uri="{FF2B5EF4-FFF2-40B4-BE49-F238E27FC236}">
                <a16:creationId xmlns:a16="http://schemas.microsoft.com/office/drawing/2014/main" id="{56194609-0108-7628-6436-05997E6CC5B4}"/>
              </a:ext>
            </a:extLst>
          </p:cNvPr>
          <p:cNvSpPr>
            <a:spLocks noGrp="1"/>
          </p:cNvSpPr>
          <p:nvPr>
            <p:ph idx="1"/>
          </p:nvPr>
        </p:nvSpPr>
        <p:spPr>
          <a:xfrm>
            <a:off x="516835" y="2057400"/>
            <a:ext cx="11107971" cy="4343400"/>
          </a:xfrm>
        </p:spPr>
        <p:txBody>
          <a:bodyPr/>
          <a:lstStyle/>
          <a:p>
            <a:r>
              <a:rPr lang="en-US">
                <a:solidFill>
                  <a:srgbClr val="0070C0"/>
                </a:solidFill>
                <a:latin typeface="Abadi" panose="020B0604020104020204" pitchFamily="34" charset="0"/>
              </a:rPr>
              <a:t>Addition</a:t>
            </a:r>
            <a:r>
              <a:rPr lang="en-US">
                <a:latin typeface="Abadi" panose="020B0604020104020204" pitchFamily="34" charset="0"/>
              </a:rPr>
              <a:t> – New provisions have been added to Section 3111 in order to establish appropriate fire testing and listing criteria for overhead photovoltaic support structures that could have people or vehicles in space beneath them.</a:t>
            </a:r>
          </a:p>
          <a:p>
            <a:pPr marL="45720" indent="0">
              <a:buNone/>
            </a:pPr>
            <a:endParaRPr lang="en-US">
              <a:latin typeface="Abadi" panose="020B0604020104020204" pitchFamily="34" charset="0"/>
            </a:endParaRPr>
          </a:p>
          <a:p>
            <a:pPr lvl="1">
              <a:buClr>
                <a:srgbClr val="0070C0"/>
              </a:buClr>
            </a:pPr>
            <a:r>
              <a:rPr lang="en-US">
                <a:solidFill>
                  <a:srgbClr val="0070C0"/>
                </a:solidFill>
                <a:latin typeface="Abadi" panose="020B0604020104020204" pitchFamily="34" charset="0"/>
              </a:rPr>
              <a:t>Section 3111.3.5.1 – Elevated PV support structures with PV panels installed over open-grid framing or over a noncombustible deck shall have PV panels tested, listed and labeled with a fire type rating in accordance with UL 1703 or with both UL 61730-1 and UL 67130-2. Photovoltaic panels marked “not fire rated” shall not be installed on elevated PV support structures.</a:t>
            </a:r>
          </a:p>
          <a:p>
            <a:pPr lvl="1">
              <a:buClr>
                <a:srgbClr val="0070C0"/>
              </a:buClr>
            </a:pPr>
            <a:r>
              <a:rPr lang="en-US">
                <a:solidFill>
                  <a:srgbClr val="0070C0"/>
                </a:solidFill>
                <a:latin typeface="Abadi" panose="020B0604020104020204" pitchFamily="34" charset="0"/>
              </a:rPr>
              <a:t>Section 311.3.5.2 – Elevated PV support structures with a PV panel system installed over a roof assembly shall have a fire classification in accordance with Section 1505.9.</a:t>
            </a:r>
          </a:p>
        </p:txBody>
      </p:sp>
    </p:spTree>
    <p:extLst>
      <p:ext uri="{BB962C8B-B14F-4D97-AF65-F5344CB8AC3E}">
        <p14:creationId xmlns:p14="http://schemas.microsoft.com/office/powerpoint/2010/main" val="72040295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416F4-A248-CC48-0E36-2C6CEF882E7C}"/>
              </a:ext>
            </a:extLst>
          </p:cNvPr>
          <p:cNvSpPr>
            <a:spLocks noGrp="1"/>
          </p:cNvSpPr>
          <p:nvPr>
            <p:ph type="title"/>
          </p:nvPr>
        </p:nvSpPr>
        <p:spPr>
          <a:xfrm>
            <a:off x="1158240" y="601648"/>
            <a:ext cx="9875520" cy="1356360"/>
          </a:xfrm>
        </p:spPr>
        <p:txBody>
          <a:bodyPr/>
          <a:lstStyle/>
          <a:p>
            <a:pPr algn="ctr"/>
            <a:r>
              <a:rPr lang="en-US" b="1">
                <a:latin typeface="Abadi" panose="020B0604020104020204" pitchFamily="34" charset="0"/>
              </a:rPr>
              <a:t>Appendix P - Sleeping Lofts</a:t>
            </a:r>
          </a:p>
        </p:txBody>
      </p:sp>
      <p:sp>
        <p:nvSpPr>
          <p:cNvPr id="3" name="Content Placeholder 2">
            <a:extLst>
              <a:ext uri="{FF2B5EF4-FFF2-40B4-BE49-F238E27FC236}">
                <a16:creationId xmlns:a16="http://schemas.microsoft.com/office/drawing/2014/main" id="{D560D6E2-E609-BA91-B9E3-070108FE27E1}"/>
              </a:ext>
            </a:extLst>
          </p:cNvPr>
          <p:cNvSpPr>
            <a:spLocks noGrp="1"/>
          </p:cNvSpPr>
          <p:nvPr>
            <p:ph idx="1"/>
          </p:nvPr>
        </p:nvSpPr>
        <p:spPr/>
        <p:txBody>
          <a:bodyPr>
            <a:normAutofit fontScale="92500"/>
          </a:bodyPr>
          <a:lstStyle/>
          <a:p>
            <a:r>
              <a:rPr lang="en-US" b="1">
                <a:solidFill>
                  <a:srgbClr val="0070C0"/>
                </a:solidFill>
                <a:latin typeface="Abadi" panose="020B0604020104020204" pitchFamily="34" charset="0"/>
              </a:rPr>
              <a:t>Addition</a:t>
            </a:r>
            <a:r>
              <a:rPr lang="en-US">
                <a:latin typeface="Abadi" panose="020B0604020104020204" pitchFamily="34" charset="0"/>
              </a:rPr>
              <a:t> - New Appendix P sets forth the scoping limitations and technical criteria for sleeping lofts that are provided within Group R dwelling units and sleeping units.</a:t>
            </a:r>
          </a:p>
          <a:p>
            <a:pPr>
              <a:buClr>
                <a:srgbClr val="0070C0"/>
              </a:buClr>
            </a:pPr>
            <a:r>
              <a:rPr lang="en-US" b="1">
                <a:solidFill>
                  <a:srgbClr val="0070C0"/>
                </a:solidFill>
                <a:latin typeface="Abadi" panose="020B0604020104020204" pitchFamily="34" charset="0"/>
              </a:rPr>
              <a:t>Section P101.1. </a:t>
            </a:r>
            <a:r>
              <a:rPr lang="en-US">
                <a:solidFill>
                  <a:srgbClr val="0070C0"/>
                </a:solidFill>
                <a:latin typeface="Abadi" panose="020B0604020104020204" pitchFamily="34" charset="0"/>
              </a:rPr>
              <a:t>-  Where provided in Group R occupancies, sleeping lofts shall comply with the provisions of this code, except as modified by this appendix. Sleeping lofts constructed in compliance with this appendix shall be considered a portion of the story below. Such sleeping lofts shall not contribute to either the building area or number of stories as regulated by Section 503.1. The sleeping loft floor area shall be included in determining the fire area.</a:t>
            </a:r>
          </a:p>
          <a:p>
            <a:pPr lvl="1">
              <a:buClr>
                <a:srgbClr val="0070C0"/>
              </a:buClr>
            </a:pPr>
            <a:r>
              <a:rPr lang="en-US">
                <a:solidFill>
                  <a:srgbClr val="0070C0"/>
                </a:solidFill>
                <a:latin typeface="Abadi" panose="020B0604020104020204" pitchFamily="34" charset="0"/>
              </a:rPr>
              <a:t>The following sleeping lofts are exempt from compliance with this appendix:</a:t>
            </a:r>
          </a:p>
          <a:p>
            <a:pPr lvl="2">
              <a:buClr>
                <a:srgbClr val="0070C0"/>
              </a:buClr>
            </a:pPr>
            <a:r>
              <a:rPr lang="en-US">
                <a:solidFill>
                  <a:srgbClr val="0070C0"/>
                </a:solidFill>
                <a:latin typeface="Abadi" panose="020B0604020104020204" pitchFamily="34" charset="0"/>
              </a:rPr>
              <a:t>1.Sleeping lofts with a maximum depth of less than 3 feet (914 mm).</a:t>
            </a:r>
          </a:p>
          <a:p>
            <a:pPr lvl="2">
              <a:buClr>
                <a:srgbClr val="0070C0"/>
              </a:buClr>
            </a:pPr>
            <a:r>
              <a:rPr lang="en-US">
                <a:solidFill>
                  <a:srgbClr val="0070C0"/>
                </a:solidFill>
                <a:latin typeface="Abadi" panose="020B0604020104020204" pitchFamily="34" charset="0"/>
              </a:rPr>
              <a:t>2.Sleeping lofts with a floor area of less than 35 square feet (3.3 m2).</a:t>
            </a:r>
          </a:p>
          <a:p>
            <a:pPr lvl="2">
              <a:buClr>
                <a:srgbClr val="0070C0"/>
              </a:buClr>
            </a:pPr>
            <a:r>
              <a:rPr lang="en-US">
                <a:solidFill>
                  <a:srgbClr val="0070C0"/>
                </a:solidFill>
                <a:latin typeface="Abadi" panose="020B0604020104020204" pitchFamily="34" charset="0"/>
              </a:rPr>
              <a:t>3.Sleeping lofts not provided with a permanent means of egress.</a:t>
            </a:r>
          </a:p>
        </p:txBody>
      </p:sp>
    </p:spTree>
    <p:extLst>
      <p:ext uri="{BB962C8B-B14F-4D97-AF65-F5344CB8AC3E}">
        <p14:creationId xmlns:p14="http://schemas.microsoft.com/office/powerpoint/2010/main" val="58065943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F77AA-6055-B564-E701-6FA1E1681A12}"/>
              </a:ext>
            </a:extLst>
          </p:cNvPr>
          <p:cNvSpPr>
            <a:spLocks noGrp="1"/>
          </p:cNvSpPr>
          <p:nvPr>
            <p:ph type="title"/>
          </p:nvPr>
        </p:nvSpPr>
        <p:spPr>
          <a:xfrm>
            <a:off x="1143000" y="327329"/>
            <a:ext cx="9875520" cy="765976"/>
          </a:xfrm>
        </p:spPr>
        <p:txBody>
          <a:bodyPr>
            <a:normAutofit/>
          </a:bodyPr>
          <a:lstStyle/>
          <a:p>
            <a:pPr algn="ctr"/>
            <a:r>
              <a:rPr lang="en-US" b="1"/>
              <a:t>Appendix P - Sleeping Lofts – Cont.</a:t>
            </a:r>
            <a:endParaRPr lang="en-US"/>
          </a:p>
        </p:txBody>
      </p:sp>
      <p:sp>
        <p:nvSpPr>
          <p:cNvPr id="3" name="Content Placeholder 2">
            <a:extLst>
              <a:ext uri="{FF2B5EF4-FFF2-40B4-BE49-F238E27FC236}">
                <a16:creationId xmlns:a16="http://schemas.microsoft.com/office/drawing/2014/main" id="{20D69C95-2D38-E62F-5FC5-EC7C3C09E7A3}"/>
              </a:ext>
            </a:extLst>
          </p:cNvPr>
          <p:cNvSpPr>
            <a:spLocks noGrp="1"/>
          </p:cNvSpPr>
          <p:nvPr>
            <p:ph idx="1"/>
          </p:nvPr>
        </p:nvSpPr>
        <p:spPr>
          <a:xfrm>
            <a:off x="1159564" y="1258293"/>
            <a:ext cx="9872871" cy="5082871"/>
          </a:xfrm>
        </p:spPr>
        <p:txBody>
          <a:bodyPr>
            <a:normAutofit fontScale="92500" lnSpcReduction="10000"/>
          </a:bodyPr>
          <a:lstStyle/>
          <a:p>
            <a:r>
              <a:rPr lang="en-US" b="1">
                <a:solidFill>
                  <a:srgbClr val="0070C0"/>
                </a:solidFill>
                <a:latin typeface="Abadi" panose="020B0604020104020204" pitchFamily="34" charset="0"/>
              </a:rPr>
              <a:t>Section P101.2 </a:t>
            </a:r>
            <a:r>
              <a:rPr lang="en-US">
                <a:solidFill>
                  <a:srgbClr val="0070C0"/>
                </a:solidFill>
                <a:latin typeface="Abadi" panose="020B0604020104020204" pitchFamily="34" charset="0"/>
              </a:rPr>
              <a:t>- Sleeping loft limitations. Sleeping lofts shall comply with the following:</a:t>
            </a:r>
          </a:p>
          <a:p>
            <a:pPr lvl="2"/>
            <a:r>
              <a:rPr lang="en-US">
                <a:solidFill>
                  <a:srgbClr val="0070C0"/>
                </a:solidFill>
                <a:latin typeface="Abadi" panose="020B0604020104020204" pitchFamily="34" charset="0"/>
              </a:rPr>
              <a:t>1.The sleeping loft floor area shall be less than 70 square feet (6.5 m2).</a:t>
            </a:r>
          </a:p>
          <a:p>
            <a:pPr lvl="2"/>
            <a:r>
              <a:rPr lang="en-US">
                <a:solidFill>
                  <a:srgbClr val="0070C0"/>
                </a:solidFill>
                <a:latin typeface="Abadi" panose="020B0604020104020204" pitchFamily="34" charset="0"/>
              </a:rPr>
              <a:t>2.The sleeping loft ceiling height shall not exceed 7 feet (2134 mm) for </a:t>
            </a:r>
            <a:r>
              <a:rPr lang="en-US" err="1">
                <a:solidFill>
                  <a:srgbClr val="0070C0"/>
                </a:solidFill>
                <a:latin typeface="Abadi" panose="020B0604020104020204" pitchFamily="34" charset="0"/>
              </a:rPr>
              <a:t>morethan</a:t>
            </a:r>
            <a:r>
              <a:rPr lang="en-US">
                <a:solidFill>
                  <a:srgbClr val="0070C0"/>
                </a:solidFill>
                <a:latin typeface="Abadi" panose="020B0604020104020204" pitchFamily="34" charset="0"/>
              </a:rPr>
              <a:t> one-half of the sleeping loft floor area.</a:t>
            </a:r>
          </a:p>
          <a:p>
            <a:pPr lvl="1"/>
            <a:r>
              <a:rPr lang="en-US">
                <a:solidFill>
                  <a:srgbClr val="0070C0"/>
                </a:solidFill>
                <a:latin typeface="Abadi" panose="020B0604020104020204" pitchFamily="34" charset="0"/>
              </a:rPr>
              <a:t>The provisions of this appendix shall not apply to sleeping lofts that do not comply with Items 1 and 2.</a:t>
            </a:r>
          </a:p>
          <a:p>
            <a:r>
              <a:rPr lang="en-US" b="1">
                <a:solidFill>
                  <a:srgbClr val="0070C0"/>
                </a:solidFill>
                <a:latin typeface="Abadi" panose="020B0604020104020204" pitchFamily="34" charset="0"/>
              </a:rPr>
              <a:t>Section P101.3 </a:t>
            </a:r>
            <a:r>
              <a:rPr lang="en-US">
                <a:solidFill>
                  <a:srgbClr val="0070C0"/>
                </a:solidFill>
                <a:latin typeface="Abadi" panose="020B0604020104020204" pitchFamily="34" charset="0"/>
              </a:rPr>
              <a:t>- Sleeping loft ceiling height. The clear height below the sleeping loft floor construction shall be not less than 7 feet (2134 mm). The ceiling height above the finished floor of the sleeping loft shall be not less than 3 feet (914 mm). Portions of the sleeping loft with a sloped ceiling measuring less than 3 feet (914 mm) from the finished floor to the finished ceiling shall not contribute to the sleeping loft floor area.</a:t>
            </a:r>
          </a:p>
          <a:p>
            <a:r>
              <a:rPr lang="en-US" b="1">
                <a:solidFill>
                  <a:srgbClr val="0070C0"/>
                </a:solidFill>
                <a:latin typeface="Abadi" panose="020B0604020104020204" pitchFamily="34" charset="0"/>
              </a:rPr>
              <a:t>Section P101.4 </a:t>
            </a:r>
            <a:r>
              <a:rPr lang="en-US">
                <a:solidFill>
                  <a:srgbClr val="0070C0"/>
                </a:solidFill>
                <a:latin typeface="Abadi" panose="020B0604020104020204" pitchFamily="34" charset="0"/>
              </a:rPr>
              <a:t>- Sleeping loft area. The aggregate area of all sleeping lofts and mezzanines within a room shall comply with Section 505.2.1.</a:t>
            </a:r>
          </a:p>
          <a:p>
            <a:pPr lvl="2"/>
            <a:r>
              <a:rPr lang="en-US" b="1">
                <a:solidFill>
                  <a:srgbClr val="0070C0"/>
                </a:solidFill>
                <a:latin typeface="Abadi" panose="020B0604020104020204" pitchFamily="34" charset="0"/>
              </a:rPr>
              <a:t>Exception: </a:t>
            </a:r>
            <a:r>
              <a:rPr lang="en-US">
                <a:solidFill>
                  <a:srgbClr val="0070C0"/>
                </a:solidFill>
                <a:latin typeface="Abadi" panose="020B0604020104020204" pitchFamily="34" charset="0"/>
              </a:rPr>
              <a:t>The area of a single sleeping loft shall not be greater than </a:t>
            </a:r>
            <a:r>
              <a:rPr lang="en-US" err="1">
                <a:solidFill>
                  <a:srgbClr val="0070C0"/>
                </a:solidFill>
                <a:latin typeface="Abadi" panose="020B0604020104020204" pitchFamily="34" charset="0"/>
              </a:rPr>
              <a:t>twothirds</a:t>
            </a:r>
            <a:r>
              <a:rPr lang="en-US">
                <a:solidFill>
                  <a:srgbClr val="0070C0"/>
                </a:solidFill>
                <a:latin typeface="Abadi" panose="020B0604020104020204" pitchFamily="34" charset="0"/>
              </a:rPr>
              <a:t> of the area of the room in which it is located, provided that no other sleeping lofts or mezzanines are open to the room in which the sleeping loft is located.</a:t>
            </a:r>
          </a:p>
        </p:txBody>
      </p:sp>
    </p:spTree>
    <p:extLst>
      <p:ext uri="{BB962C8B-B14F-4D97-AF65-F5344CB8AC3E}">
        <p14:creationId xmlns:p14="http://schemas.microsoft.com/office/powerpoint/2010/main" val="119647179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0C7446-18E1-0399-E132-AC5FCAEAEFD5}"/>
              </a:ext>
            </a:extLst>
          </p:cNvPr>
          <p:cNvSpPr>
            <a:spLocks noGrp="1"/>
          </p:cNvSpPr>
          <p:nvPr>
            <p:ph idx="1"/>
          </p:nvPr>
        </p:nvSpPr>
        <p:spPr>
          <a:xfrm>
            <a:off x="1095292" y="1409699"/>
            <a:ext cx="9872871" cy="5158077"/>
          </a:xfrm>
        </p:spPr>
        <p:txBody>
          <a:bodyPr>
            <a:normAutofit fontScale="77500" lnSpcReduction="20000"/>
          </a:bodyPr>
          <a:lstStyle/>
          <a:p>
            <a:r>
              <a:rPr lang="en-US" b="1">
                <a:solidFill>
                  <a:srgbClr val="0070C0"/>
                </a:solidFill>
                <a:latin typeface="Abadi" panose="020B0604020104020204" pitchFamily="34" charset="0"/>
              </a:rPr>
              <a:t>Section P103.1 </a:t>
            </a:r>
            <a:r>
              <a:rPr lang="en-US">
                <a:solidFill>
                  <a:srgbClr val="0070C0"/>
                </a:solidFill>
                <a:latin typeface="Abadi" panose="020B0604020104020204" pitchFamily="34" charset="0"/>
              </a:rPr>
              <a:t>-Where a permanent means of egress is provided for sleeping lofts, the means of egress shall comply with Chapter 10 of this code, as modified by Sections P103.2 through P103.6.</a:t>
            </a:r>
          </a:p>
          <a:p>
            <a:r>
              <a:rPr lang="en-US" b="1">
                <a:solidFill>
                  <a:srgbClr val="0070C0"/>
                </a:solidFill>
                <a:latin typeface="Abadi" panose="020B0604020104020204" pitchFamily="34" charset="0"/>
              </a:rPr>
              <a:t>Section P103.2 </a:t>
            </a:r>
            <a:r>
              <a:rPr lang="en-US">
                <a:solidFill>
                  <a:srgbClr val="0070C0"/>
                </a:solidFill>
                <a:latin typeface="Abadi" panose="020B0604020104020204" pitchFamily="34" charset="0"/>
              </a:rPr>
              <a:t>- A minimum ceiling height of 3 feet (914 mm) shall be provided for the entire width of the means of egress from the sleeping loft.</a:t>
            </a:r>
          </a:p>
          <a:p>
            <a:r>
              <a:rPr lang="en-US" b="1">
                <a:solidFill>
                  <a:srgbClr val="0070C0"/>
                </a:solidFill>
                <a:latin typeface="Abadi" panose="020B0604020104020204" pitchFamily="34" charset="0"/>
              </a:rPr>
              <a:t>Section P103.3 </a:t>
            </a:r>
            <a:r>
              <a:rPr lang="en-US">
                <a:solidFill>
                  <a:srgbClr val="0070C0"/>
                </a:solidFill>
                <a:latin typeface="Abadi" panose="020B0604020104020204" pitchFamily="34" charset="0"/>
              </a:rPr>
              <a:t>- Stairways providing egress from sleeping lofts shall be permitted to comply with Sections P103.3.1 through P103.3.3.</a:t>
            </a:r>
          </a:p>
          <a:p>
            <a:r>
              <a:rPr lang="en-US" b="1">
                <a:solidFill>
                  <a:srgbClr val="0070C0"/>
                </a:solidFill>
                <a:latin typeface="Abadi" panose="020B0604020104020204" pitchFamily="34" charset="0"/>
              </a:rPr>
              <a:t>Section P103.3.1 </a:t>
            </a:r>
            <a:r>
              <a:rPr lang="en-US">
                <a:solidFill>
                  <a:srgbClr val="0070C0"/>
                </a:solidFill>
                <a:latin typeface="Abadi" panose="020B0604020104020204" pitchFamily="34" charset="0"/>
              </a:rPr>
              <a:t>-  Stairways providing egress from a sleeping loft shall not be less than 17 inches (432 mm) in clear width at or above the handrail. The width below the handrail shall be not less than 20 inches (508 mm).</a:t>
            </a:r>
          </a:p>
          <a:p>
            <a:r>
              <a:rPr lang="en-US" b="1">
                <a:solidFill>
                  <a:srgbClr val="0070C0"/>
                </a:solidFill>
                <a:latin typeface="Abadi" panose="020B0604020104020204" pitchFamily="34" charset="0"/>
              </a:rPr>
              <a:t>Section P103.3.2 </a:t>
            </a:r>
            <a:r>
              <a:rPr lang="en-US">
                <a:solidFill>
                  <a:srgbClr val="0070C0"/>
                </a:solidFill>
                <a:latin typeface="Abadi" panose="020B0604020104020204" pitchFamily="34" charset="0"/>
              </a:rPr>
              <a:t>- Risers for stairs providing egress from a sleeping loft shall be not less than 7 inches (178 mm) and not more than 12 inches (305 mm) in height. Tread depth and riser height shall be calculated in accordance with one of the following formulas:</a:t>
            </a:r>
          </a:p>
          <a:p>
            <a:pPr lvl="2"/>
            <a:r>
              <a:rPr lang="en-US">
                <a:solidFill>
                  <a:srgbClr val="0070C0"/>
                </a:solidFill>
                <a:latin typeface="Abadi" panose="020B0604020104020204" pitchFamily="34" charset="0"/>
              </a:rPr>
              <a:t>1.The tread depth shall be 20 inches (508 mm) minus four-thirds of the riser height.</a:t>
            </a:r>
          </a:p>
          <a:p>
            <a:pPr lvl="2"/>
            <a:r>
              <a:rPr lang="en-US">
                <a:solidFill>
                  <a:srgbClr val="0070C0"/>
                </a:solidFill>
                <a:latin typeface="Abadi" panose="020B0604020104020204" pitchFamily="34" charset="0"/>
              </a:rPr>
              <a:t>2.The riser height shall be 15 inches (381 mm) minus three-fourths of the tread depth.</a:t>
            </a:r>
          </a:p>
          <a:p>
            <a:r>
              <a:rPr lang="en-US" b="1">
                <a:solidFill>
                  <a:srgbClr val="0070C0"/>
                </a:solidFill>
                <a:latin typeface="Abadi" panose="020B0604020104020204" pitchFamily="34" charset="0"/>
              </a:rPr>
              <a:t>Section P103.3.3 </a:t>
            </a:r>
            <a:r>
              <a:rPr lang="en-US">
                <a:solidFill>
                  <a:srgbClr val="0070C0"/>
                </a:solidFill>
                <a:latin typeface="Abadi" panose="020B0604020104020204" pitchFamily="34" charset="0"/>
              </a:rPr>
              <a:t>- Landings at stairways providing egress from sleeping lofts shall comply with Section 1011.6, except that the depth of landings in the direction of travel shall be not less than 24 inches (610 mm).</a:t>
            </a:r>
          </a:p>
          <a:p>
            <a:r>
              <a:rPr lang="en-US" b="1">
                <a:solidFill>
                  <a:srgbClr val="0070C0"/>
                </a:solidFill>
                <a:latin typeface="Abadi" panose="020B0604020104020204" pitchFamily="34" charset="0"/>
              </a:rPr>
              <a:t>Section P103.4 </a:t>
            </a:r>
            <a:r>
              <a:rPr lang="en-US">
                <a:solidFill>
                  <a:srgbClr val="0070C0"/>
                </a:solidFill>
                <a:latin typeface="Abadi" panose="020B0604020104020204" pitchFamily="34" charset="0"/>
              </a:rPr>
              <a:t>-  Alternating tread devices shall be permitted as a means of egress from sleeping lofts, where the sleeping loft floor is not more than 10 feet (3048 mm) above the floor of the room to which it is open. Handrails and treads of such alternating tread devices shall comply with Section 1011.14.</a:t>
            </a:r>
          </a:p>
        </p:txBody>
      </p:sp>
      <p:sp>
        <p:nvSpPr>
          <p:cNvPr id="4" name="Title 1">
            <a:extLst>
              <a:ext uri="{FF2B5EF4-FFF2-40B4-BE49-F238E27FC236}">
                <a16:creationId xmlns:a16="http://schemas.microsoft.com/office/drawing/2014/main" id="{E2378B65-A1AE-1C39-8CB6-487DD8CFBEE5}"/>
              </a:ext>
            </a:extLst>
          </p:cNvPr>
          <p:cNvSpPr>
            <a:spLocks noGrp="1"/>
          </p:cNvSpPr>
          <p:nvPr>
            <p:ph type="title"/>
          </p:nvPr>
        </p:nvSpPr>
        <p:spPr>
          <a:xfrm>
            <a:off x="1095292" y="418769"/>
            <a:ext cx="9875838" cy="610925"/>
          </a:xfrm>
        </p:spPr>
        <p:txBody>
          <a:bodyPr>
            <a:normAutofit fontScale="90000"/>
          </a:bodyPr>
          <a:lstStyle/>
          <a:p>
            <a:pPr algn="ctr"/>
            <a:r>
              <a:rPr lang="en-US" b="1">
                <a:latin typeface="Abadi" panose="020B0604020104020204" pitchFamily="34" charset="0"/>
              </a:rPr>
              <a:t>Appendix P - Sleeping Lofts – Cont.</a:t>
            </a:r>
            <a:endParaRPr lang="en-US">
              <a:latin typeface="Abadi" panose="020B0604020104020204" pitchFamily="34" charset="0"/>
            </a:endParaRPr>
          </a:p>
        </p:txBody>
      </p:sp>
    </p:spTree>
    <p:extLst>
      <p:ext uri="{BB962C8B-B14F-4D97-AF65-F5344CB8AC3E}">
        <p14:creationId xmlns:p14="http://schemas.microsoft.com/office/powerpoint/2010/main" val="317435289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88C3BB-E746-BA6B-3951-253CE19E7B89}"/>
              </a:ext>
            </a:extLst>
          </p:cNvPr>
          <p:cNvSpPr>
            <a:spLocks noGrp="1"/>
          </p:cNvSpPr>
          <p:nvPr>
            <p:ph idx="1"/>
          </p:nvPr>
        </p:nvSpPr>
        <p:spPr/>
        <p:txBody>
          <a:bodyPr>
            <a:normAutofit fontScale="92500"/>
          </a:bodyPr>
          <a:lstStyle/>
          <a:p>
            <a:r>
              <a:rPr lang="en-US" b="1">
                <a:solidFill>
                  <a:srgbClr val="0070C0"/>
                </a:solidFill>
                <a:latin typeface="Abadi" panose="020B0604020104020204" pitchFamily="34" charset="0"/>
              </a:rPr>
              <a:t>Section P103.5 </a:t>
            </a:r>
            <a:r>
              <a:rPr lang="en-US">
                <a:solidFill>
                  <a:srgbClr val="0070C0"/>
                </a:solidFill>
                <a:latin typeface="Abadi" panose="020B0604020104020204" pitchFamily="34" charset="0"/>
              </a:rPr>
              <a:t>- Ship’s ladders. Ship’s ladders shall be permitted as a means of egress from sleeping lofts where the sleeping loft floor is no more than 10 feet above the floor of the room to which it is open. Handrails and treads of such ship’s ladders shall comply with Section 1011.15.</a:t>
            </a:r>
          </a:p>
          <a:p>
            <a:r>
              <a:rPr lang="en-US" b="1">
                <a:solidFill>
                  <a:srgbClr val="0070C0"/>
                </a:solidFill>
                <a:latin typeface="Abadi" panose="020B0604020104020204" pitchFamily="34" charset="0"/>
              </a:rPr>
              <a:t>Section P103.6 </a:t>
            </a:r>
            <a:r>
              <a:rPr lang="en-US">
                <a:solidFill>
                  <a:srgbClr val="0070C0"/>
                </a:solidFill>
                <a:latin typeface="Abadi" panose="020B0604020104020204" pitchFamily="34" charset="0"/>
              </a:rPr>
              <a:t>- Ladders shall be permitted as a means of egress from sleeping lofts where the sleeping loft floor is not more than 10 feet above the floor of the room to which it is open. Such ladders shall comply with Sections P103.6.1 and P103.6.2.</a:t>
            </a:r>
          </a:p>
          <a:p>
            <a:r>
              <a:rPr lang="en-US" b="1">
                <a:solidFill>
                  <a:srgbClr val="0070C0"/>
                </a:solidFill>
                <a:latin typeface="Abadi" panose="020B0604020104020204" pitchFamily="34" charset="0"/>
              </a:rPr>
              <a:t>Section P103.6.1 </a:t>
            </a:r>
            <a:r>
              <a:rPr lang="en-US">
                <a:solidFill>
                  <a:srgbClr val="0070C0"/>
                </a:solidFill>
                <a:latin typeface="Abadi" panose="020B0604020104020204" pitchFamily="34" charset="0"/>
              </a:rPr>
              <a:t>- Ladders providing egress from sleeping lofts shall have a rung width of not less than 12 inches and 10-inch to 14-inch spacing between rungs. Ladders shall be capable of supporting a 300-pound load on any rung. Rung spacing shall be uniform within 3/8 inch.</a:t>
            </a:r>
          </a:p>
          <a:p>
            <a:r>
              <a:rPr lang="en-US" b="1">
                <a:solidFill>
                  <a:srgbClr val="0070C0"/>
                </a:solidFill>
                <a:latin typeface="Abadi" panose="020B0604020104020204" pitchFamily="34" charset="0"/>
              </a:rPr>
              <a:t>Section P103.6.2 </a:t>
            </a:r>
            <a:r>
              <a:rPr lang="en-US">
                <a:solidFill>
                  <a:srgbClr val="0070C0"/>
                </a:solidFill>
                <a:latin typeface="Abadi" panose="020B0604020104020204" pitchFamily="34" charset="0"/>
              </a:rPr>
              <a:t>- Ladders shall be inclined at 70 to 80 degrees from horizontal.</a:t>
            </a:r>
          </a:p>
        </p:txBody>
      </p:sp>
      <p:sp>
        <p:nvSpPr>
          <p:cNvPr id="4" name="Title 1">
            <a:extLst>
              <a:ext uri="{FF2B5EF4-FFF2-40B4-BE49-F238E27FC236}">
                <a16:creationId xmlns:a16="http://schemas.microsoft.com/office/drawing/2014/main" id="{ADF03B14-0FB3-D8B0-58C1-251B2DF1A139}"/>
              </a:ext>
            </a:extLst>
          </p:cNvPr>
          <p:cNvSpPr>
            <a:spLocks noGrp="1"/>
          </p:cNvSpPr>
          <p:nvPr>
            <p:ph type="title"/>
          </p:nvPr>
        </p:nvSpPr>
        <p:spPr>
          <a:xfrm>
            <a:off x="1143000" y="609600"/>
            <a:ext cx="9875838" cy="1355725"/>
          </a:xfrm>
        </p:spPr>
        <p:txBody>
          <a:bodyPr>
            <a:normAutofit/>
          </a:bodyPr>
          <a:lstStyle/>
          <a:p>
            <a:pPr algn="ctr"/>
            <a:r>
              <a:rPr lang="en-US" b="1"/>
              <a:t>Appendix P - Sleeping Lofts – Cont.</a:t>
            </a:r>
            <a:endParaRPr lang="en-US"/>
          </a:p>
        </p:txBody>
      </p:sp>
    </p:spTree>
    <p:extLst>
      <p:ext uri="{BB962C8B-B14F-4D97-AF65-F5344CB8AC3E}">
        <p14:creationId xmlns:p14="http://schemas.microsoft.com/office/powerpoint/2010/main" val="36478448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D457708D-9703-EC92-0888-A6CE58C41F35}"/>
              </a:ext>
            </a:extLst>
          </p:cNvPr>
          <p:cNvSpPr txBox="1">
            <a:spLocks/>
          </p:cNvSpPr>
          <p:nvPr/>
        </p:nvSpPr>
        <p:spPr>
          <a:xfrm>
            <a:off x="1413181" y="1608485"/>
            <a:ext cx="9365638" cy="4915890"/>
          </a:xfrm>
          <a:prstGeom prst="rect">
            <a:avLst/>
          </a:prstGeom>
        </p:spPr>
        <p:txBody>
          <a:bodyPr vert="horz" lIns="91440" tIns="45720" rIns="91440" bIns="45720" rtlCol="0" anchor="ctr">
            <a:normAutofit fontScale="92500" lnSpcReduction="10000"/>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285750" marR="0" lvl="0" indent="-285750" algn="l" defTabSz="457200" rtl="0" eaLnBrk="1" fontAlgn="auto" latinLnBrk="0" hangingPunct="1">
              <a:lnSpc>
                <a:spcPct val="100000"/>
              </a:lnSpc>
              <a:spcBef>
                <a:spcPts val="0"/>
              </a:spcBef>
              <a:spcAft>
                <a:spcPts val="1000"/>
              </a:spcAft>
              <a:buClr>
                <a:sysClr val="window" lastClr="FFFFFF"/>
              </a:buClr>
              <a:buSzPct val="100000"/>
              <a:buFont typeface="Arial"/>
              <a:buChar char="•"/>
              <a:tabLst/>
              <a:defRPr/>
            </a:pPr>
            <a:r>
              <a:rPr kumimoji="0" lang="en-US" sz="3600" b="0" i="0" u="none" strike="noStrike" kern="1200" cap="none" spc="0" normalizeH="0" baseline="0" noProof="0">
                <a:ln>
                  <a:noFill/>
                </a:ln>
                <a:solidFill>
                  <a:sysClr val="window" lastClr="FFFFFF"/>
                </a:solidFill>
                <a:effectLst/>
                <a:uLnTx/>
                <a:uFillTx/>
                <a:latin typeface="normal Verdana"/>
                <a:ea typeface="+mn-ea"/>
                <a:cs typeface="+mn-cs"/>
              </a:rPr>
              <a:t>Definitions were added for the terms “substantial damage” and “substantial improvement” to reflect the IEBC language.</a:t>
            </a:r>
            <a:br>
              <a:rPr kumimoji="0" lang="en-US" sz="3600" b="0" i="0" u="none" strike="noStrike" kern="1200" cap="none" spc="0" normalizeH="0" baseline="0" noProof="0">
                <a:ln>
                  <a:noFill/>
                </a:ln>
                <a:solidFill>
                  <a:sysClr val="window" lastClr="FFFFFF"/>
                </a:solidFill>
                <a:effectLst/>
                <a:uLnTx/>
                <a:uFillTx/>
                <a:latin typeface="normal Verdana"/>
                <a:ea typeface="+mn-ea"/>
                <a:cs typeface="+mn-cs"/>
              </a:rPr>
            </a:br>
            <a:endParaRPr kumimoji="0" lang="en-US" sz="3600" b="0" i="0" u="none" strike="noStrike" kern="1200" cap="none" spc="0" normalizeH="0" baseline="0" noProof="0">
              <a:ln>
                <a:noFill/>
              </a:ln>
              <a:solidFill>
                <a:sysClr val="window" lastClr="FFFFFF"/>
              </a:solidFill>
              <a:effectLst/>
              <a:uLnTx/>
              <a:uFillTx/>
              <a:latin typeface="normal Verdana"/>
              <a:ea typeface="+mn-ea"/>
              <a:cs typeface="+mn-cs"/>
            </a:endParaRPr>
          </a:p>
          <a:p>
            <a:pPr marL="285750" marR="0" lvl="0" indent="-285750" algn="l" defTabSz="457200" rtl="0" eaLnBrk="1" fontAlgn="auto" latinLnBrk="0" hangingPunct="1">
              <a:lnSpc>
                <a:spcPct val="100000"/>
              </a:lnSpc>
              <a:spcBef>
                <a:spcPts val="0"/>
              </a:spcBef>
              <a:spcAft>
                <a:spcPts val="1000"/>
              </a:spcAft>
              <a:buClr>
                <a:sysClr val="window" lastClr="FFFFFF"/>
              </a:buClr>
              <a:buSzPct val="100000"/>
              <a:buFont typeface="Arial"/>
              <a:buChar char="•"/>
              <a:tabLst/>
              <a:defRPr/>
            </a:pPr>
            <a:r>
              <a:rPr lang="en-US" sz="3600">
                <a:solidFill>
                  <a:sysClr val="window" lastClr="FFFFFF"/>
                </a:solidFill>
                <a:latin typeface="normal Verdana"/>
              </a:rPr>
              <a:t>A definition was added for the term “rainscreen system”.</a:t>
            </a:r>
            <a:br>
              <a:rPr kumimoji="0" lang="en-US" sz="3600" b="0" i="0" u="none" strike="noStrike" kern="1200" cap="none" spc="0" normalizeH="0" baseline="0" noProof="0">
                <a:ln>
                  <a:noFill/>
                </a:ln>
                <a:solidFill>
                  <a:sysClr val="window" lastClr="FFFFFF"/>
                </a:solidFill>
                <a:effectLst/>
                <a:uLnTx/>
                <a:uFillTx/>
                <a:latin typeface="normal Verdana"/>
                <a:ea typeface="+mn-ea"/>
                <a:cs typeface="+mn-cs"/>
              </a:rPr>
            </a:br>
            <a:endParaRPr kumimoji="0" lang="en-US" sz="3600" b="0" i="0" u="none" strike="noStrike" kern="1200" cap="none" spc="0" normalizeH="0" baseline="0" noProof="0">
              <a:ln>
                <a:noFill/>
              </a:ln>
              <a:solidFill>
                <a:sysClr val="window" lastClr="FFFFFF"/>
              </a:solidFill>
              <a:effectLst/>
              <a:uLnTx/>
              <a:uFillTx/>
              <a:latin typeface="normal Verdana"/>
              <a:ea typeface="+mn-ea"/>
              <a:cs typeface="+mn-cs"/>
            </a:endParaRPr>
          </a:p>
          <a:p>
            <a:pPr marL="285750" marR="0" lvl="0" indent="-285750" algn="l" defTabSz="457200" rtl="0" eaLnBrk="1" fontAlgn="auto" latinLnBrk="0" hangingPunct="1">
              <a:lnSpc>
                <a:spcPct val="100000"/>
              </a:lnSpc>
              <a:spcBef>
                <a:spcPts val="0"/>
              </a:spcBef>
              <a:spcAft>
                <a:spcPts val="1000"/>
              </a:spcAft>
              <a:buClr>
                <a:sysClr val="window" lastClr="FFFFFF"/>
              </a:buClr>
              <a:buSzPct val="100000"/>
              <a:buFont typeface="Arial"/>
              <a:buChar char="•"/>
              <a:tabLst/>
              <a:defRPr/>
            </a:pPr>
            <a:r>
              <a:rPr kumimoji="0" lang="en-US" sz="3600" b="0" i="0" u="none" strike="noStrike" kern="1200" cap="none" spc="0" normalizeH="0" baseline="0" noProof="0">
                <a:ln>
                  <a:noFill/>
                </a:ln>
                <a:solidFill>
                  <a:sysClr val="window" lastClr="FFFFFF"/>
                </a:solidFill>
                <a:effectLst/>
                <a:uLnTx/>
                <a:uFillTx/>
                <a:latin typeface="normal Verdana"/>
                <a:ea typeface="+mn-ea"/>
                <a:cs typeface="+mn-cs"/>
              </a:rPr>
              <a:t>Many code sections in chapter 3 were moved and given different section numbers.</a:t>
            </a:r>
          </a:p>
          <a:p>
            <a:pPr marL="0" marR="0" lvl="0" indent="0" algn="l" defTabSz="457200" rtl="0" eaLnBrk="1" fontAlgn="auto" latinLnBrk="0" hangingPunct="1">
              <a:lnSpc>
                <a:spcPct val="100000"/>
              </a:lnSpc>
              <a:spcBef>
                <a:spcPts val="0"/>
              </a:spcBef>
              <a:spcAft>
                <a:spcPts val="1000"/>
              </a:spcAft>
              <a:buClr>
                <a:sysClr val="window" lastClr="FFFFFF"/>
              </a:buClr>
              <a:buSzPct val="100000"/>
              <a:buFont typeface="Arial"/>
              <a:buNone/>
              <a:tabLst/>
              <a:defRPr/>
            </a:pPr>
            <a:endParaRPr kumimoji="0" lang="en-US" sz="3600" b="0" i="0" u="none" strike="noStrike" kern="1200" cap="none" spc="0" normalizeH="0" baseline="0" noProof="0">
              <a:ln>
                <a:noFill/>
              </a:ln>
              <a:solidFill>
                <a:sysClr val="window" lastClr="FFFFFF">
                  <a:lumMod val="95000"/>
                </a:sysClr>
              </a:solidFill>
              <a:effectLst/>
              <a:uLnTx/>
              <a:uFillTx/>
              <a:latin typeface="Calibri" panose="020F0502020204030204"/>
              <a:ea typeface="+mn-ea"/>
              <a:cs typeface="+mn-cs"/>
            </a:endParaRPr>
          </a:p>
        </p:txBody>
      </p:sp>
      <p:sp>
        <p:nvSpPr>
          <p:cNvPr id="11" name="Title 1">
            <a:extLst>
              <a:ext uri="{FF2B5EF4-FFF2-40B4-BE49-F238E27FC236}">
                <a16:creationId xmlns:a16="http://schemas.microsoft.com/office/drawing/2014/main" id="{D84D488D-7F78-34C3-6030-EDDD9FD1E75E}"/>
              </a:ext>
            </a:extLst>
          </p:cNvPr>
          <p:cNvSpPr txBox="1">
            <a:spLocks/>
          </p:cNvSpPr>
          <p:nvPr/>
        </p:nvSpPr>
        <p:spPr>
          <a:xfrm>
            <a:off x="1169766" y="152218"/>
            <a:ext cx="10131425"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800" b="0" i="0" u="none" strike="noStrike" kern="1200" cap="all" spc="0" normalizeH="0" baseline="0" noProof="0">
                <a:ln w="3175" cmpd="sng">
                  <a:noFill/>
                </a:ln>
                <a:solidFill>
                  <a:srgbClr val="FFFF00"/>
                </a:solidFill>
                <a:effectLst/>
                <a:uLnTx/>
                <a:uFillTx/>
                <a:latin typeface="Calibri Light" panose="020F0302020204030204"/>
                <a:ea typeface="+mj-ea"/>
                <a:cs typeface="+mj-cs"/>
              </a:rPr>
              <a:t>Organizational Items</a:t>
            </a:r>
          </a:p>
        </p:txBody>
      </p:sp>
    </p:spTree>
    <p:extLst>
      <p:ext uri="{BB962C8B-B14F-4D97-AF65-F5344CB8AC3E}">
        <p14:creationId xmlns:p14="http://schemas.microsoft.com/office/powerpoint/2010/main" val="428027044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C4C9A4-C290-C975-BBBB-740CDCB7F9FA}"/>
              </a:ext>
            </a:extLst>
          </p:cNvPr>
          <p:cNvSpPr>
            <a:spLocks noGrp="1"/>
          </p:cNvSpPr>
          <p:nvPr>
            <p:ph idx="1"/>
          </p:nvPr>
        </p:nvSpPr>
        <p:spPr>
          <a:xfrm>
            <a:off x="1015779" y="1878495"/>
            <a:ext cx="9872871" cy="4038600"/>
          </a:xfrm>
        </p:spPr>
        <p:txBody>
          <a:bodyPr>
            <a:normAutofit/>
          </a:bodyPr>
          <a:lstStyle/>
          <a:p>
            <a:r>
              <a:rPr lang="en-US" b="1">
                <a:solidFill>
                  <a:srgbClr val="0070C0"/>
                </a:solidFill>
                <a:latin typeface="Abadi" panose="020B0604020104020204" pitchFamily="34" charset="0"/>
              </a:rPr>
              <a:t>Section P104.1 </a:t>
            </a:r>
            <a:r>
              <a:rPr lang="en-US">
                <a:solidFill>
                  <a:srgbClr val="0070C0"/>
                </a:solidFill>
                <a:latin typeface="Abadi" panose="020B0604020104020204" pitchFamily="34" charset="0"/>
              </a:rPr>
              <a:t>- Guards complying with Section 1015 of this code shall be provided at the open sides of sleeping lofts.</a:t>
            </a:r>
          </a:p>
          <a:p>
            <a:pPr lvl="2"/>
            <a:r>
              <a:rPr lang="en-US">
                <a:solidFill>
                  <a:srgbClr val="0070C0"/>
                </a:solidFill>
                <a:latin typeface="Abadi" panose="020B0604020104020204" pitchFamily="34" charset="0"/>
              </a:rPr>
              <a:t>Exception: The guard height at sleeping lofts shall be permitted to be 36 inches where the ceiling height of the sleeping loft is 42 inches or less.</a:t>
            </a:r>
          </a:p>
          <a:p>
            <a:r>
              <a:rPr lang="en-US" b="1">
                <a:solidFill>
                  <a:srgbClr val="0070C0"/>
                </a:solidFill>
                <a:latin typeface="Abadi" panose="020B0604020104020204" pitchFamily="34" charset="0"/>
              </a:rPr>
              <a:t>Section P105.1 </a:t>
            </a:r>
            <a:r>
              <a:rPr lang="en-US">
                <a:solidFill>
                  <a:srgbClr val="0070C0"/>
                </a:solidFill>
                <a:latin typeface="Abadi" panose="020B0604020104020204" pitchFamily="34" charset="0"/>
              </a:rPr>
              <a:t>- Listed single- or multiple-station smoke alarms complying with UL 217 shall be installed in all sleeping lofts.</a:t>
            </a:r>
          </a:p>
        </p:txBody>
      </p:sp>
      <p:sp>
        <p:nvSpPr>
          <p:cNvPr id="4" name="Title 1">
            <a:extLst>
              <a:ext uri="{FF2B5EF4-FFF2-40B4-BE49-F238E27FC236}">
                <a16:creationId xmlns:a16="http://schemas.microsoft.com/office/drawing/2014/main" id="{13DC4B2E-D8C6-7DE3-0F2A-B7C839D636C6}"/>
              </a:ext>
            </a:extLst>
          </p:cNvPr>
          <p:cNvSpPr>
            <a:spLocks noGrp="1"/>
          </p:cNvSpPr>
          <p:nvPr>
            <p:ph type="title"/>
          </p:nvPr>
        </p:nvSpPr>
        <p:spPr>
          <a:xfrm>
            <a:off x="1143000" y="609600"/>
            <a:ext cx="9875838" cy="1355725"/>
          </a:xfrm>
        </p:spPr>
        <p:txBody>
          <a:bodyPr>
            <a:normAutofit/>
          </a:bodyPr>
          <a:lstStyle/>
          <a:p>
            <a:pPr algn="ctr"/>
            <a:r>
              <a:rPr lang="en-US" b="1">
                <a:latin typeface="Abadi" panose="020B0604020104020204" pitchFamily="34" charset="0"/>
              </a:rPr>
              <a:t>Appendix P - Sleeping Lofts – Cont.</a:t>
            </a:r>
            <a:endParaRPr lang="en-US">
              <a:latin typeface="Abadi" panose="020B0604020104020204" pitchFamily="34" charset="0"/>
            </a:endParaRPr>
          </a:p>
        </p:txBody>
      </p:sp>
    </p:spTree>
    <p:extLst>
      <p:ext uri="{BB962C8B-B14F-4D97-AF65-F5344CB8AC3E}">
        <p14:creationId xmlns:p14="http://schemas.microsoft.com/office/powerpoint/2010/main" val="335658137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78678-043A-0ABD-711E-973451B82FEB}"/>
              </a:ext>
            </a:extLst>
          </p:cNvPr>
          <p:cNvSpPr>
            <a:spLocks noGrp="1"/>
          </p:cNvSpPr>
          <p:nvPr>
            <p:ph type="ctrTitle"/>
          </p:nvPr>
        </p:nvSpPr>
        <p:spPr>
          <a:xfrm>
            <a:off x="897775" y="1122363"/>
            <a:ext cx="10415847" cy="1521084"/>
          </a:xfrm>
        </p:spPr>
        <p:txBody>
          <a:bodyPr>
            <a:normAutofit fontScale="90000"/>
          </a:bodyPr>
          <a:lstStyle/>
          <a:p>
            <a:r>
              <a:rPr lang="en-US" b="1"/>
              <a:t>2024 International Existing Building Code Significant Changes</a:t>
            </a:r>
          </a:p>
        </p:txBody>
      </p:sp>
    </p:spTree>
    <p:extLst>
      <p:ext uri="{BB962C8B-B14F-4D97-AF65-F5344CB8AC3E}">
        <p14:creationId xmlns:p14="http://schemas.microsoft.com/office/powerpoint/2010/main" val="299662330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B6B56-78F9-65A2-6A8E-09C882DBCC97}"/>
              </a:ext>
            </a:extLst>
          </p:cNvPr>
          <p:cNvSpPr>
            <a:spLocks noGrp="1"/>
          </p:cNvSpPr>
          <p:nvPr>
            <p:ph type="title"/>
          </p:nvPr>
        </p:nvSpPr>
        <p:spPr>
          <a:xfrm>
            <a:off x="2728652" y="385906"/>
            <a:ext cx="6734695" cy="1325563"/>
          </a:xfrm>
        </p:spPr>
        <p:txBody>
          <a:bodyPr/>
          <a:lstStyle/>
          <a:p>
            <a:r>
              <a:rPr lang="en-US" b="1"/>
              <a:t>104 - Code Official Duties</a:t>
            </a:r>
            <a:r>
              <a:rPr lang="en-US"/>
              <a:t>	</a:t>
            </a:r>
          </a:p>
        </p:txBody>
      </p:sp>
      <p:sp>
        <p:nvSpPr>
          <p:cNvPr id="3" name="Content Placeholder 2">
            <a:extLst>
              <a:ext uri="{FF2B5EF4-FFF2-40B4-BE49-F238E27FC236}">
                <a16:creationId xmlns:a16="http://schemas.microsoft.com/office/drawing/2014/main" id="{49F63ACE-9174-84E4-EAC6-5BE3E6CE46E1}"/>
              </a:ext>
            </a:extLst>
          </p:cNvPr>
          <p:cNvSpPr>
            <a:spLocks noGrp="1"/>
          </p:cNvSpPr>
          <p:nvPr>
            <p:ph idx="1"/>
          </p:nvPr>
        </p:nvSpPr>
        <p:spPr>
          <a:xfrm>
            <a:off x="838200" y="1825624"/>
            <a:ext cx="10515600" cy="4807931"/>
          </a:xfrm>
        </p:spPr>
        <p:txBody>
          <a:bodyPr/>
          <a:lstStyle/>
          <a:p>
            <a:r>
              <a:rPr lang="en-US" b="1">
                <a:solidFill>
                  <a:srgbClr val="0070C0"/>
                </a:solidFill>
              </a:rPr>
              <a:t>Modification</a:t>
            </a:r>
            <a:r>
              <a:rPr lang="en-US"/>
              <a:t> – Included in an overall reformat of Section 104, Regulating duties of the code official, the approach for reviewing for code compliance has been significantly updated to reflect the current manner that alternate materials, designs and methods are evaluated.</a:t>
            </a:r>
          </a:p>
          <a:p>
            <a:pPr lvl="1"/>
            <a:r>
              <a:rPr lang="en-US"/>
              <a:t>Revised and clarified the provisions for review and approval of alternative methods to be consistent across all I-Codes and fit modern terminology and approaches.</a:t>
            </a:r>
          </a:p>
          <a:p>
            <a:pPr lvl="1"/>
            <a:r>
              <a:rPr lang="en-US"/>
              <a:t>Added provision to authorize the code official to require a peer review of alternative methods</a:t>
            </a:r>
          </a:p>
        </p:txBody>
      </p:sp>
    </p:spTree>
    <p:extLst>
      <p:ext uri="{BB962C8B-B14F-4D97-AF65-F5344CB8AC3E}">
        <p14:creationId xmlns:p14="http://schemas.microsoft.com/office/powerpoint/2010/main" val="325435716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D0C9E-53EB-F899-51AD-2C9937DB1E1A}"/>
              </a:ext>
            </a:extLst>
          </p:cNvPr>
          <p:cNvSpPr>
            <a:spLocks noGrp="1"/>
          </p:cNvSpPr>
          <p:nvPr>
            <p:ph type="title"/>
          </p:nvPr>
        </p:nvSpPr>
        <p:spPr>
          <a:xfrm>
            <a:off x="3551612" y="373437"/>
            <a:ext cx="5088775" cy="1325563"/>
          </a:xfrm>
        </p:spPr>
        <p:txBody>
          <a:bodyPr/>
          <a:lstStyle/>
          <a:p>
            <a:r>
              <a:rPr lang="en-US" b="1"/>
              <a:t>303 - Storm Shelters</a:t>
            </a:r>
          </a:p>
        </p:txBody>
      </p:sp>
      <p:sp>
        <p:nvSpPr>
          <p:cNvPr id="3" name="Content Placeholder 2">
            <a:extLst>
              <a:ext uri="{FF2B5EF4-FFF2-40B4-BE49-F238E27FC236}">
                <a16:creationId xmlns:a16="http://schemas.microsoft.com/office/drawing/2014/main" id="{BD119EE7-C1AA-E8DA-176F-529BF742FC8C}"/>
              </a:ext>
            </a:extLst>
          </p:cNvPr>
          <p:cNvSpPr>
            <a:spLocks noGrp="1"/>
          </p:cNvSpPr>
          <p:nvPr>
            <p:ph idx="1"/>
          </p:nvPr>
        </p:nvSpPr>
        <p:spPr/>
        <p:txBody>
          <a:bodyPr>
            <a:normAutofit fontScale="92500" lnSpcReduction="20000"/>
          </a:bodyPr>
          <a:lstStyle/>
          <a:p>
            <a:r>
              <a:rPr lang="en-US" b="1">
                <a:solidFill>
                  <a:srgbClr val="0070C0"/>
                </a:solidFill>
              </a:rPr>
              <a:t>Modification</a:t>
            </a:r>
            <a:r>
              <a:rPr lang="en-US"/>
              <a:t> – The storm shelter section is updated for clarity and now includes provisions for evaluation, maintenance and repair, and a definition of  “storm shelter” is added.</a:t>
            </a:r>
          </a:p>
          <a:p>
            <a:r>
              <a:rPr lang="en-US" b="1">
                <a:solidFill>
                  <a:srgbClr val="0070C0"/>
                </a:solidFill>
              </a:rPr>
              <a:t>Section 303.1.1 </a:t>
            </a:r>
            <a:r>
              <a:rPr lang="en-US">
                <a:solidFill>
                  <a:srgbClr val="0070C0"/>
                </a:solidFill>
              </a:rPr>
              <a:t>– Storm shelters shall be constructed in accordance with Section 423 of the IBC and ICC 500 and shall be designated as hurricane shelters, tornado shelters or combined hurricane and tornado shelters.</a:t>
            </a:r>
          </a:p>
          <a:p>
            <a:pPr lvl="1"/>
            <a:r>
              <a:rPr lang="en-US">
                <a:solidFill>
                  <a:srgbClr val="0070C0"/>
                </a:solidFill>
              </a:rPr>
              <a:t>Exception:</a:t>
            </a:r>
          </a:p>
          <a:p>
            <a:pPr lvl="2"/>
            <a:r>
              <a:rPr lang="en-US">
                <a:solidFill>
                  <a:srgbClr val="0070C0"/>
                </a:solidFill>
              </a:rPr>
              <a:t>Storm shelters added to critical emergency operations facilities or Group E occupancies are not required to comply with the travel distance in Section 423.4.2 pr 423.5.2 of the IBC.</a:t>
            </a:r>
            <a:endParaRPr lang="en-US"/>
          </a:p>
          <a:p>
            <a:pPr lvl="1"/>
            <a:r>
              <a:rPr lang="en-US" b="1">
                <a:solidFill>
                  <a:srgbClr val="0070C0"/>
                </a:solidFill>
              </a:rPr>
              <a:t>STORM SHELTER </a:t>
            </a:r>
            <a:r>
              <a:rPr lang="en-US">
                <a:solidFill>
                  <a:srgbClr val="0070C0"/>
                </a:solidFill>
              </a:rPr>
              <a:t>– A building, structure or portions thereof, constructed in accordance with ICC 500, designated for used during hurricanes, tornadoes or other sever windstorms.</a:t>
            </a:r>
          </a:p>
        </p:txBody>
      </p:sp>
    </p:spTree>
    <p:extLst>
      <p:ext uri="{BB962C8B-B14F-4D97-AF65-F5344CB8AC3E}">
        <p14:creationId xmlns:p14="http://schemas.microsoft.com/office/powerpoint/2010/main" val="227676921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D497D-4677-2D76-5BBD-6781194139E0}"/>
              </a:ext>
            </a:extLst>
          </p:cNvPr>
          <p:cNvSpPr>
            <a:spLocks noGrp="1"/>
          </p:cNvSpPr>
          <p:nvPr>
            <p:ph type="title"/>
          </p:nvPr>
        </p:nvSpPr>
        <p:spPr/>
        <p:txBody>
          <a:bodyPr/>
          <a:lstStyle/>
          <a:p>
            <a:r>
              <a:rPr lang="en-US" b="1"/>
              <a:t>401.2 - Work on nondamaged components</a:t>
            </a:r>
          </a:p>
        </p:txBody>
      </p:sp>
      <p:sp>
        <p:nvSpPr>
          <p:cNvPr id="3" name="Content Placeholder 2">
            <a:extLst>
              <a:ext uri="{FF2B5EF4-FFF2-40B4-BE49-F238E27FC236}">
                <a16:creationId xmlns:a16="http://schemas.microsoft.com/office/drawing/2014/main" id="{39BA416C-4D58-F74D-AB3F-EFF6702DE2E6}"/>
              </a:ext>
            </a:extLst>
          </p:cNvPr>
          <p:cNvSpPr>
            <a:spLocks noGrp="1"/>
          </p:cNvSpPr>
          <p:nvPr>
            <p:ph idx="1"/>
          </p:nvPr>
        </p:nvSpPr>
        <p:spPr/>
        <p:txBody>
          <a:bodyPr/>
          <a:lstStyle/>
          <a:p>
            <a:r>
              <a:rPr lang="en-US" b="1">
                <a:solidFill>
                  <a:srgbClr val="0070C0"/>
                </a:solidFill>
              </a:rPr>
              <a:t>Addition</a:t>
            </a:r>
            <a:r>
              <a:rPr lang="en-US"/>
              <a:t> – Portions of a building that are repaired or replaced as part of a repair are not considered an alteration.</a:t>
            </a:r>
          </a:p>
          <a:p>
            <a:endParaRPr lang="en-US"/>
          </a:p>
          <a:p>
            <a:r>
              <a:rPr lang="en-US" b="1"/>
              <a:t>Section 401.2 </a:t>
            </a:r>
            <a:r>
              <a:rPr lang="en-US"/>
              <a:t>– The work shall not make the building less compliant than it was before the repair was undertaken.  </a:t>
            </a:r>
            <a:r>
              <a:rPr lang="en-US">
                <a:solidFill>
                  <a:srgbClr val="0070C0"/>
                </a:solidFill>
              </a:rPr>
              <a:t>Work on nondamaged components that is necessary for the required repair of damaged components shall be considered part of the repair and shall not be subject to requirements for alterations.</a:t>
            </a:r>
          </a:p>
          <a:p>
            <a:pPr marL="0" indent="0">
              <a:buNone/>
            </a:pPr>
            <a:r>
              <a:rPr lang="en-US"/>
              <a:t> </a:t>
            </a:r>
          </a:p>
        </p:txBody>
      </p:sp>
    </p:spTree>
    <p:extLst>
      <p:ext uri="{BB962C8B-B14F-4D97-AF65-F5344CB8AC3E}">
        <p14:creationId xmlns:p14="http://schemas.microsoft.com/office/powerpoint/2010/main" val="70980594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ED8D5-CC2F-B4D3-BF16-92AEEB2C208C}"/>
              </a:ext>
            </a:extLst>
          </p:cNvPr>
          <p:cNvSpPr>
            <a:spLocks noGrp="1"/>
          </p:cNvSpPr>
          <p:nvPr>
            <p:ph type="title"/>
          </p:nvPr>
        </p:nvSpPr>
        <p:spPr>
          <a:xfrm>
            <a:off x="3052849" y="406688"/>
            <a:ext cx="6086302" cy="1325563"/>
          </a:xfrm>
        </p:spPr>
        <p:txBody>
          <a:bodyPr/>
          <a:lstStyle/>
          <a:p>
            <a:r>
              <a:rPr lang="en-US" b="1"/>
              <a:t>405.1 - Concrete repairs</a:t>
            </a:r>
          </a:p>
        </p:txBody>
      </p:sp>
      <p:sp>
        <p:nvSpPr>
          <p:cNvPr id="3" name="Content Placeholder 2">
            <a:extLst>
              <a:ext uri="{FF2B5EF4-FFF2-40B4-BE49-F238E27FC236}">
                <a16:creationId xmlns:a16="http://schemas.microsoft.com/office/drawing/2014/main" id="{136AEB7D-A066-CA8D-370A-5681750BE6E9}"/>
              </a:ext>
            </a:extLst>
          </p:cNvPr>
          <p:cNvSpPr>
            <a:spLocks noGrp="1"/>
          </p:cNvSpPr>
          <p:nvPr>
            <p:ph idx="1"/>
          </p:nvPr>
        </p:nvSpPr>
        <p:spPr/>
        <p:txBody>
          <a:bodyPr/>
          <a:lstStyle/>
          <a:p>
            <a:r>
              <a:rPr lang="en-US" b="1"/>
              <a:t>Addition</a:t>
            </a:r>
            <a:r>
              <a:rPr lang="en-US"/>
              <a:t> –  American Concrete Institute (ACI) 562 is referenced in the 2024 IEBC for concrete repairs.</a:t>
            </a:r>
          </a:p>
          <a:p>
            <a:endParaRPr lang="en-US"/>
          </a:p>
          <a:p>
            <a:r>
              <a:rPr lang="en-US" b="1">
                <a:solidFill>
                  <a:srgbClr val="0070C0"/>
                </a:solidFill>
              </a:rPr>
              <a:t>Section 405.1.1 </a:t>
            </a:r>
            <a:r>
              <a:rPr lang="en-US">
                <a:solidFill>
                  <a:srgbClr val="0070C0"/>
                </a:solidFill>
              </a:rPr>
              <a:t>– Repair of structural concrete shall be permitted to comply with ACI 562 Section 1.7, except where Section 405.2.2, 405.2.3 or 405.2.4.1 requires compliance with Section 304.3.</a:t>
            </a:r>
          </a:p>
          <a:p>
            <a:pPr lvl="1"/>
            <a:endParaRPr lang="en-US"/>
          </a:p>
          <a:p>
            <a:pPr lvl="1"/>
            <a:r>
              <a:rPr lang="en-US" i="1"/>
              <a:t>Section 405.2.2 dictates structural concrete can be repaired according to ACI 562 unless substantially damaged by an earthquake or in SDC D, E, F</a:t>
            </a:r>
          </a:p>
        </p:txBody>
      </p:sp>
    </p:spTree>
    <p:extLst>
      <p:ext uri="{BB962C8B-B14F-4D97-AF65-F5344CB8AC3E}">
        <p14:creationId xmlns:p14="http://schemas.microsoft.com/office/powerpoint/2010/main" val="396464228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B3334-8C08-8983-2072-DD3BE9776B41}"/>
              </a:ext>
            </a:extLst>
          </p:cNvPr>
          <p:cNvSpPr>
            <a:spLocks noGrp="1"/>
          </p:cNvSpPr>
          <p:nvPr>
            <p:ph type="title"/>
          </p:nvPr>
        </p:nvSpPr>
        <p:spPr/>
        <p:txBody>
          <a:bodyPr/>
          <a:lstStyle/>
          <a:p>
            <a:pPr algn="ctr"/>
            <a:r>
              <a:rPr lang="en-US" b="1"/>
              <a:t>502.1.2 – Creation or extension of nonconformity</a:t>
            </a:r>
            <a:endParaRPr lang="en-US"/>
          </a:p>
        </p:txBody>
      </p:sp>
      <p:sp>
        <p:nvSpPr>
          <p:cNvPr id="3" name="Content Placeholder 2">
            <a:extLst>
              <a:ext uri="{FF2B5EF4-FFF2-40B4-BE49-F238E27FC236}">
                <a16:creationId xmlns:a16="http://schemas.microsoft.com/office/drawing/2014/main" id="{DE78B454-422A-23A7-A777-700B18BFF004}"/>
              </a:ext>
            </a:extLst>
          </p:cNvPr>
          <p:cNvSpPr>
            <a:spLocks noGrp="1"/>
          </p:cNvSpPr>
          <p:nvPr>
            <p:ph idx="1"/>
          </p:nvPr>
        </p:nvSpPr>
        <p:spPr/>
        <p:txBody>
          <a:bodyPr/>
          <a:lstStyle/>
          <a:p>
            <a:r>
              <a:rPr lang="en-US" b="1">
                <a:solidFill>
                  <a:srgbClr val="0070C0"/>
                </a:solidFill>
              </a:rPr>
              <a:t>Addition</a:t>
            </a:r>
            <a:r>
              <a:rPr lang="en-US"/>
              <a:t> – Additions to cannot create or extend any nonconformity in the existing building. </a:t>
            </a:r>
          </a:p>
          <a:p>
            <a:pPr lvl="1"/>
            <a:r>
              <a:rPr lang="en-US">
                <a:solidFill>
                  <a:srgbClr val="0070C0"/>
                </a:solidFill>
              </a:rPr>
              <a:t>Accessibility</a:t>
            </a:r>
          </a:p>
          <a:p>
            <a:pPr lvl="1"/>
            <a:r>
              <a:rPr lang="en-US">
                <a:solidFill>
                  <a:srgbClr val="0070C0"/>
                </a:solidFill>
              </a:rPr>
              <a:t>Structural Strength</a:t>
            </a:r>
          </a:p>
          <a:p>
            <a:pPr lvl="1"/>
            <a:r>
              <a:rPr lang="en-US">
                <a:solidFill>
                  <a:srgbClr val="0070C0"/>
                </a:solidFill>
              </a:rPr>
              <a:t>Supports/Attachments for nonstructural components</a:t>
            </a:r>
          </a:p>
          <a:p>
            <a:pPr lvl="1"/>
            <a:r>
              <a:rPr lang="en-US">
                <a:solidFill>
                  <a:srgbClr val="0070C0"/>
                </a:solidFill>
              </a:rPr>
              <a:t>Fire Safety</a:t>
            </a:r>
          </a:p>
          <a:p>
            <a:pPr lvl="1"/>
            <a:r>
              <a:rPr lang="en-US">
                <a:solidFill>
                  <a:srgbClr val="0070C0"/>
                </a:solidFill>
              </a:rPr>
              <a:t>Means of Egress</a:t>
            </a:r>
          </a:p>
          <a:p>
            <a:pPr lvl="1"/>
            <a:r>
              <a:rPr lang="en-US">
                <a:solidFill>
                  <a:srgbClr val="0070C0"/>
                </a:solidFill>
              </a:rPr>
              <a:t>Capacity of mechanical, plumbing or electrical systems.</a:t>
            </a:r>
          </a:p>
        </p:txBody>
      </p:sp>
    </p:spTree>
    <p:extLst>
      <p:ext uri="{BB962C8B-B14F-4D97-AF65-F5344CB8AC3E}">
        <p14:creationId xmlns:p14="http://schemas.microsoft.com/office/powerpoint/2010/main" val="151734573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936DD-9E23-B569-99F0-CC4D55662703}"/>
              </a:ext>
            </a:extLst>
          </p:cNvPr>
          <p:cNvSpPr>
            <a:spLocks noGrp="1"/>
          </p:cNvSpPr>
          <p:nvPr>
            <p:ph type="title"/>
          </p:nvPr>
        </p:nvSpPr>
        <p:spPr>
          <a:xfrm>
            <a:off x="401781" y="281997"/>
            <a:ext cx="11388437" cy="603307"/>
          </a:xfrm>
        </p:spPr>
        <p:txBody>
          <a:bodyPr>
            <a:normAutofit fontScale="90000"/>
          </a:bodyPr>
          <a:lstStyle/>
          <a:p>
            <a:r>
              <a:rPr lang="en-US" b="1"/>
              <a:t>908 – Emergency responder communication system</a:t>
            </a:r>
          </a:p>
        </p:txBody>
      </p:sp>
      <p:sp>
        <p:nvSpPr>
          <p:cNvPr id="3" name="Content Placeholder 2">
            <a:extLst>
              <a:ext uri="{FF2B5EF4-FFF2-40B4-BE49-F238E27FC236}">
                <a16:creationId xmlns:a16="http://schemas.microsoft.com/office/drawing/2014/main" id="{ADFA2E87-B0AC-7FF8-1B5A-308A105D2347}"/>
              </a:ext>
            </a:extLst>
          </p:cNvPr>
          <p:cNvSpPr>
            <a:spLocks noGrp="1"/>
          </p:cNvSpPr>
          <p:nvPr>
            <p:ph idx="1"/>
          </p:nvPr>
        </p:nvSpPr>
        <p:spPr>
          <a:xfrm>
            <a:off x="746760" y="1334193"/>
            <a:ext cx="10515600" cy="5195454"/>
          </a:xfrm>
        </p:spPr>
        <p:txBody>
          <a:bodyPr>
            <a:normAutofit fontScale="70000" lnSpcReduction="20000"/>
          </a:bodyPr>
          <a:lstStyle/>
          <a:p>
            <a:r>
              <a:rPr lang="en-US" b="1">
                <a:solidFill>
                  <a:srgbClr val="0070C0"/>
                </a:solidFill>
              </a:rPr>
              <a:t>Addition</a:t>
            </a:r>
            <a:r>
              <a:rPr lang="en-US"/>
              <a:t> - An existing building undergoing extensive alterations will now require evaluation of the emergency responder communication enhancement system coverage to ensure compliance with the IFC.</a:t>
            </a:r>
          </a:p>
          <a:p>
            <a:endParaRPr lang="en-US"/>
          </a:p>
          <a:p>
            <a:r>
              <a:rPr lang="en-US" b="1">
                <a:solidFill>
                  <a:srgbClr val="0070C0"/>
                </a:solidFill>
              </a:rPr>
              <a:t>Section 908.1 </a:t>
            </a:r>
            <a:r>
              <a:rPr lang="en-US">
                <a:solidFill>
                  <a:srgbClr val="0070C0"/>
                </a:solidFill>
              </a:rPr>
              <a:t>- The existing building shall undergo an evaluation of the emergency responder communication signal strength and coverage area within the entire building in accordance with 908.1.1 and 908.1.2.</a:t>
            </a:r>
          </a:p>
          <a:p>
            <a:pPr lvl="1"/>
            <a:r>
              <a:rPr lang="en-US">
                <a:solidFill>
                  <a:srgbClr val="0070C0"/>
                </a:solidFill>
              </a:rPr>
              <a:t>Exception:</a:t>
            </a:r>
          </a:p>
          <a:p>
            <a:pPr lvl="2"/>
            <a:r>
              <a:rPr lang="en-US">
                <a:solidFill>
                  <a:srgbClr val="0070C0"/>
                </a:solidFill>
              </a:rPr>
              <a:t>Where it is determined by the fire code official that the emergency responder communication enhancement system (ERCES) is not needed.</a:t>
            </a:r>
          </a:p>
          <a:p>
            <a:endParaRPr lang="en-US">
              <a:solidFill>
                <a:srgbClr val="0070C0"/>
              </a:solidFill>
            </a:endParaRPr>
          </a:p>
          <a:p>
            <a:r>
              <a:rPr lang="en-US" b="1">
                <a:solidFill>
                  <a:srgbClr val="0070C0"/>
                </a:solidFill>
              </a:rPr>
              <a:t>Section 908.1.1 </a:t>
            </a:r>
            <a:r>
              <a:rPr lang="en-US">
                <a:solidFill>
                  <a:srgbClr val="0070C0"/>
                </a:solidFill>
              </a:rPr>
              <a:t>- The evaluation shall determine the current signal strength and coverage capabilities of the public safety communication systems utilized by the jurisdiction, measured at the exterior of the building.</a:t>
            </a:r>
          </a:p>
          <a:p>
            <a:endParaRPr lang="en-US">
              <a:solidFill>
                <a:srgbClr val="0070C0"/>
              </a:solidFill>
            </a:endParaRPr>
          </a:p>
          <a:p>
            <a:r>
              <a:rPr lang="en-US" b="1">
                <a:solidFill>
                  <a:srgbClr val="0070C0"/>
                </a:solidFill>
              </a:rPr>
              <a:t>Section 908.1.2 </a:t>
            </a:r>
            <a:r>
              <a:rPr lang="en-US">
                <a:solidFill>
                  <a:srgbClr val="0070C0"/>
                </a:solidFill>
              </a:rPr>
              <a:t>- The evaluation report shall be submitted for approval by the fire code official and the frequency license holder. Where the coverage area, signal strength or DAQ does not comply with Section 510 of the International Fire Code, the existing building shall be provided with ERCES coverage. The fire code official is authorized to establish the timeframe for such installation or modification.</a:t>
            </a:r>
          </a:p>
          <a:p>
            <a:endParaRPr lang="en-US"/>
          </a:p>
          <a:p>
            <a:pPr lvl="2"/>
            <a:endParaRPr lang="en-US"/>
          </a:p>
          <a:p>
            <a:pPr lvl="2"/>
            <a:endParaRPr lang="en-US"/>
          </a:p>
        </p:txBody>
      </p:sp>
    </p:spTree>
    <p:extLst>
      <p:ext uri="{BB962C8B-B14F-4D97-AF65-F5344CB8AC3E}">
        <p14:creationId xmlns:p14="http://schemas.microsoft.com/office/powerpoint/2010/main" val="49246027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375F2-2CD9-4C17-694E-5A61C88EB93B}"/>
              </a:ext>
            </a:extLst>
          </p:cNvPr>
          <p:cNvSpPr>
            <a:spLocks noGrp="1"/>
          </p:cNvSpPr>
          <p:nvPr>
            <p:ph type="title"/>
          </p:nvPr>
        </p:nvSpPr>
        <p:spPr/>
        <p:txBody>
          <a:bodyPr/>
          <a:lstStyle/>
          <a:p>
            <a:pPr algn="ctr"/>
            <a:r>
              <a:rPr lang="en-US" b="1"/>
              <a:t>1011.2.1 – Removal of sprinkler systems</a:t>
            </a:r>
          </a:p>
        </p:txBody>
      </p:sp>
      <p:sp>
        <p:nvSpPr>
          <p:cNvPr id="3" name="Content Placeholder 2">
            <a:extLst>
              <a:ext uri="{FF2B5EF4-FFF2-40B4-BE49-F238E27FC236}">
                <a16:creationId xmlns:a16="http://schemas.microsoft.com/office/drawing/2014/main" id="{3D3E3E92-13ED-8A84-BE49-D39B1F803DC1}"/>
              </a:ext>
            </a:extLst>
          </p:cNvPr>
          <p:cNvSpPr>
            <a:spLocks noGrp="1"/>
          </p:cNvSpPr>
          <p:nvPr>
            <p:ph idx="1"/>
          </p:nvPr>
        </p:nvSpPr>
        <p:spPr>
          <a:xfrm>
            <a:off x="838200" y="1825624"/>
            <a:ext cx="10515600" cy="4620895"/>
          </a:xfrm>
        </p:spPr>
        <p:txBody>
          <a:bodyPr>
            <a:normAutofit fontScale="70000" lnSpcReduction="20000"/>
          </a:bodyPr>
          <a:lstStyle/>
          <a:p>
            <a:r>
              <a:rPr lang="en-US" b="1">
                <a:solidFill>
                  <a:srgbClr val="0070C0"/>
                </a:solidFill>
              </a:rPr>
              <a:t>Addition</a:t>
            </a:r>
            <a:r>
              <a:rPr lang="en-US">
                <a:solidFill>
                  <a:srgbClr val="0070C0"/>
                </a:solidFill>
              </a:rPr>
              <a:t> </a:t>
            </a:r>
            <a:r>
              <a:rPr lang="en-US"/>
              <a:t>- Conditions for removal of automatic sprinkler systems are added to the code, which permits the code official to authorize removal of an existing automatic sprinkler system.</a:t>
            </a:r>
          </a:p>
          <a:p>
            <a:endParaRPr lang="en-US"/>
          </a:p>
          <a:p>
            <a:r>
              <a:rPr lang="en-US" b="1">
                <a:solidFill>
                  <a:srgbClr val="0070C0"/>
                </a:solidFill>
              </a:rPr>
              <a:t>Section 1011.2.1.1 </a:t>
            </a:r>
            <a:r>
              <a:rPr lang="en-US">
                <a:solidFill>
                  <a:srgbClr val="0070C0"/>
                </a:solidFill>
              </a:rPr>
              <a:t>- The code official is authorized to permit the removal of an existing automatic sprinkler system where all of the following conditions exist:</a:t>
            </a:r>
          </a:p>
          <a:p>
            <a:pPr lvl="1"/>
            <a:r>
              <a:rPr lang="en-US">
                <a:solidFill>
                  <a:srgbClr val="0070C0"/>
                </a:solidFill>
              </a:rPr>
              <a:t>1.  The system is not required for new construction.</a:t>
            </a:r>
          </a:p>
          <a:p>
            <a:pPr lvl="1"/>
            <a:r>
              <a:rPr lang="en-US">
                <a:solidFill>
                  <a:srgbClr val="0070C0"/>
                </a:solidFill>
              </a:rPr>
              <a:t>2.  Portions of the system that are exposed to the public are removed.</a:t>
            </a:r>
          </a:p>
          <a:p>
            <a:pPr lvl="1"/>
            <a:r>
              <a:rPr lang="en-US">
                <a:solidFill>
                  <a:srgbClr val="0070C0"/>
                </a:solidFill>
              </a:rPr>
              <a:t>3.  The system was not installed as part of any special construction features, including fire-resistance-rated assemblies and smoke-resistive assemblies, conditions of occupancy, means of egress conditions, fire code deficiencies, approved modifications or approved alternative materials, design and methods of construction, and equipment applying to the building.</a:t>
            </a:r>
          </a:p>
          <a:p>
            <a:endParaRPr lang="en-US">
              <a:solidFill>
                <a:srgbClr val="0070C0"/>
              </a:solidFill>
            </a:endParaRPr>
          </a:p>
          <a:p>
            <a:r>
              <a:rPr lang="en-US" b="1">
                <a:solidFill>
                  <a:srgbClr val="0070C0"/>
                </a:solidFill>
              </a:rPr>
              <a:t>Section 1011.2.1.1.1 </a:t>
            </a:r>
            <a:r>
              <a:rPr lang="en-US">
                <a:solidFill>
                  <a:srgbClr val="0070C0"/>
                </a:solidFill>
              </a:rPr>
              <a:t>- Plans, investigation and evaluation reports, and other data shall be submitted documenting compliance with Section 1011.2.1.1 for review and approval in support of a determination authorizing the removal of the automatic sprinkler system by the code official.</a:t>
            </a:r>
          </a:p>
        </p:txBody>
      </p:sp>
    </p:spTree>
    <p:extLst>
      <p:ext uri="{BB962C8B-B14F-4D97-AF65-F5344CB8AC3E}">
        <p14:creationId xmlns:p14="http://schemas.microsoft.com/office/powerpoint/2010/main" val="304085896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78C71-DCE5-DCB9-60BD-6CB1068FD471}"/>
              </a:ext>
            </a:extLst>
          </p:cNvPr>
          <p:cNvSpPr>
            <a:spLocks noGrp="1"/>
          </p:cNvSpPr>
          <p:nvPr>
            <p:ph type="ctrTitle"/>
          </p:nvPr>
        </p:nvSpPr>
        <p:spPr/>
        <p:txBody>
          <a:bodyPr/>
          <a:lstStyle/>
          <a:p>
            <a:r>
              <a:rPr lang="en-US"/>
              <a:t>2024 International Fire Code Significant Changes</a:t>
            </a:r>
          </a:p>
        </p:txBody>
      </p:sp>
      <p:sp>
        <p:nvSpPr>
          <p:cNvPr id="3" name="Subtitle 2">
            <a:extLst>
              <a:ext uri="{FF2B5EF4-FFF2-40B4-BE49-F238E27FC236}">
                <a16:creationId xmlns:a16="http://schemas.microsoft.com/office/drawing/2014/main" id="{F4FBCCE3-B31B-12D8-F1AE-C2D6208C40EC}"/>
              </a:ext>
            </a:extLst>
          </p:cNvPr>
          <p:cNvSpPr>
            <a:spLocks noGrp="1"/>
          </p:cNvSpPr>
          <p:nvPr>
            <p:ph type="subTitle" idx="1"/>
          </p:nvPr>
        </p:nvSpPr>
        <p:spPr/>
        <p:txBody>
          <a:bodyPr/>
          <a:lstStyle/>
          <a:p>
            <a:r>
              <a:rPr lang="en-US"/>
              <a:t>Jake Powell, Fire Marshal</a:t>
            </a:r>
          </a:p>
        </p:txBody>
      </p:sp>
    </p:spTree>
    <p:extLst>
      <p:ext uri="{BB962C8B-B14F-4D97-AF65-F5344CB8AC3E}">
        <p14:creationId xmlns:p14="http://schemas.microsoft.com/office/powerpoint/2010/main" val="34211726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98C5F2-40B9-46AB-C390-22ADE06B96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EC94DE-3822-06CC-B61B-2E7706802D8A}"/>
              </a:ext>
            </a:extLst>
          </p:cNvPr>
          <p:cNvSpPr txBox="1">
            <a:spLocks/>
          </p:cNvSpPr>
          <p:nvPr/>
        </p:nvSpPr>
        <p:spPr>
          <a:xfrm>
            <a:off x="874184" y="150989"/>
            <a:ext cx="10131425"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4400">
                <a:solidFill>
                  <a:srgbClr val="FFFF00"/>
                </a:solidFill>
                <a:latin typeface="Calibri Light" panose="020F0302020204030204"/>
              </a:rPr>
              <a:t>Section 301</a:t>
            </a:r>
            <a:r>
              <a:rPr kumimoji="0" lang="en-US" sz="4400" b="0" i="0" u="none" strike="noStrike" kern="1200" cap="all" spc="0" normalizeH="0" baseline="0" noProof="0">
                <a:ln w="3175" cmpd="sng">
                  <a:noFill/>
                </a:ln>
                <a:solidFill>
                  <a:srgbClr val="FFFF00"/>
                </a:solidFill>
                <a:effectLst/>
                <a:uLnTx/>
                <a:uFillTx/>
                <a:latin typeface="Calibri Light" panose="020F0302020204030204"/>
                <a:ea typeface="+mj-ea"/>
                <a:cs typeface="+mj-cs"/>
              </a:rPr>
              <a:t>  – Design Loads</a:t>
            </a:r>
          </a:p>
        </p:txBody>
      </p:sp>
      <p:sp>
        <p:nvSpPr>
          <p:cNvPr id="3" name="Content Placeholder 2">
            <a:extLst>
              <a:ext uri="{FF2B5EF4-FFF2-40B4-BE49-F238E27FC236}">
                <a16:creationId xmlns:a16="http://schemas.microsoft.com/office/drawing/2014/main" id="{D147AA3C-2E6B-0B75-21CA-57EA8FA96AE0}"/>
              </a:ext>
            </a:extLst>
          </p:cNvPr>
          <p:cNvSpPr txBox="1">
            <a:spLocks/>
          </p:cNvSpPr>
          <p:nvPr/>
        </p:nvSpPr>
        <p:spPr>
          <a:xfrm>
            <a:off x="874183" y="2079625"/>
            <a:ext cx="10131425" cy="3473450"/>
          </a:xfrm>
          <a:prstGeom prst="rect">
            <a:avLst/>
          </a:prstGeom>
        </p:spPr>
        <p:txBody>
          <a:bodyPr vert="horz" lIns="91440" tIns="45720" rIns="91440" bIns="45720" rtlCol="0" anchor="t">
            <a:normAutofit lnSpcReduction="10000"/>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285750" marR="0" lvl="0" indent="-285750" algn="l" defTabSz="457200" rtl="0" eaLnBrk="1" fontAlgn="auto" latinLnBrk="0" hangingPunct="1">
              <a:lnSpc>
                <a:spcPct val="100000"/>
              </a:lnSpc>
              <a:spcBef>
                <a:spcPts val="0"/>
              </a:spcBef>
              <a:spcAft>
                <a:spcPts val="1000"/>
              </a:spcAft>
              <a:buClr>
                <a:sysClr val="window" lastClr="FFFFFF"/>
              </a:buClr>
              <a:buSzPct val="100000"/>
              <a:buFont typeface="Arial"/>
              <a:buChar char="•"/>
              <a:tabLst/>
              <a:defRPr/>
            </a:pPr>
            <a:r>
              <a:rPr kumimoji="0" lang="en-US" sz="3600" b="0" i="0" u="none" strike="noStrike" kern="1200" cap="none" spc="0" normalizeH="0" baseline="0" noProof="0">
                <a:ln>
                  <a:noFill/>
                </a:ln>
                <a:solidFill>
                  <a:sysClr val="window" lastClr="FFFFFF">
                    <a:lumMod val="95000"/>
                  </a:sysClr>
                </a:solidFill>
                <a:effectLst/>
                <a:uLnTx/>
                <a:uFillTx/>
                <a:latin typeface="normal Verdana"/>
                <a:ea typeface="+mn-ea"/>
                <a:cs typeface="+mn-cs"/>
              </a:rPr>
              <a:t>Wind, </a:t>
            </a:r>
            <a:r>
              <a:rPr kumimoji="0" lang="en-US" sz="3600" b="0" i="0" u="none" strike="noStrike" kern="1200" cap="none" spc="0" normalizeH="0" baseline="0" noProof="0" err="1">
                <a:ln>
                  <a:noFill/>
                </a:ln>
                <a:solidFill>
                  <a:sysClr val="window" lastClr="FFFFFF">
                    <a:lumMod val="95000"/>
                  </a:sysClr>
                </a:solidFill>
                <a:effectLst/>
                <a:uLnTx/>
                <a:uFillTx/>
                <a:latin typeface="normal Verdana"/>
                <a:ea typeface="+mn-ea"/>
                <a:cs typeface="+mn-cs"/>
              </a:rPr>
              <a:t>sno</a:t>
            </a:r>
            <a:r>
              <a:rPr lang="en-US" sz="3600">
                <a:solidFill>
                  <a:sysClr val="window" lastClr="FFFFFF">
                    <a:lumMod val="95000"/>
                  </a:sysClr>
                </a:solidFill>
                <a:latin typeface="normal Verdana"/>
              </a:rPr>
              <a:t>w, and seismic design criteria have changed in some areas of the country – but not here</a:t>
            </a:r>
            <a:r>
              <a:rPr kumimoji="0" lang="en-US" sz="3600" b="0" i="0" u="none" strike="noStrike" kern="1200" cap="none" spc="0" normalizeH="0" baseline="0" noProof="0">
                <a:ln>
                  <a:noFill/>
                </a:ln>
                <a:solidFill>
                  <a:sysClr val="window" lastClr="FFFFFF">
                    <a:lumMod val="95000"/>
                  </a:sysClr>
                </a:solidFill>
                <a:effectLst/>
                <a:uLnTx/>
                <a:uFillTx/>
                <a:latin typeface="normal Verdana"/>
                <a:ea typeface="+mn-ea"/>
                <a:cs typeface="+mn-cs"/>
              </a:rPr>
              <a:t>.</a:t>
            </a:r>
          </a:p>
          <a:p>
            <a:pPr marL="0" marR="0" lvl="0" indent="0" algn="l" defTabSz="457200" rtl="0" eaLnBrk="1" fontAlgn="auto" latinLnBrk="0" hangingPunct="1">
              <a:lnSpc>
                <a:spcPct val="100000"/>
              </a:lnSpc>
              <a:spcBef>
                <a:spcPts val="0"/>
              </a:spcBef>
              <a:spcAft>
                <a:spcPts val="1000"/>
              </a:spcAft>
              <a:buClr>
                <a:sysClr val="window" lastClr="FFFFFF"/>
              </a:buClr>
              <a:buSzPct val="100000"/>
              <a:buFont typeface="Arial"/>
              <a:buNone/>
              <a:tabLst/>
              <a:defRPr/>
            </a:pPr>
            <a:endParaRPr kumimoji="0" lang="en-US" sz="3600" b="0" i="0" u="none" strike="noStrike" kern="1200" cap="none" spc="0" normalizeH="0" baseline="0" noProof="0">
              <a:ln>
                <a:noFill/>
              </a:ln>
              <a:solidFill>
                <a:sysClr val="window" lastClr="FFFFFF">
                  <a:lumMod val="95000"/>
                </a:sysClr>
              </a:solidFill>
              <a:effectLst/>
              <a:uLnTx/>
              <a:uFillTx/>
              <a:latin typeface="normal Verdana"/>
              <a:ea typeface="+mn-ea"/>
              <a:cs typeface="+mn-cs"/>
            </a:endParaRPr>
          </a:p>
          <a:p>
            <a:pPr marL="285750" marR="0" lvl="0" indent="-285750" algn="l" defTabSz="457200" rtl="0" eaLnBrk="1" fontAlgn="auto" latinLnBrk="0" hangingPunct="1">
              <a:lnSpc>
                <a:spcPct val="100000"/>
              </a:lnSpc>
              <a:spcBef>
                <a:spcPts val="0"/>
              </a:spcBef>
              <a:spcAft>
                <a:spcPts val="1000"/>
              </a:spcAft>
              <a:buClr>
                <a:sysClr val="window" lastClr="FFFFFF"/>
              </a:buClr>
              <a:buSzPct val="100000"/>
              <a:buFont typeface="Arial"/>
              <a:buChar char="•"/>
              <a:tabLst/>
              <a:defRPr/>
            </a:pPr>
            <a:r>
              <a:rPr kumimoji="0" lang="en-US" sz="3600" b="0" u="none" strike="noStrike" kern="1200" cap="none" spc="0" normalizeH="0" baseline="0" noProof="0">
                <a:ln>
                  <a:noFill/>
                </a:ln>
                <a:solidFill>
                  <a:srgbClr val="FFFF00"/>
                </a:solidFill>
                <a:effectLst/>
                <a:uLnTx/>
                <a:uFillTx/>
                <a:latin typeface="normal Verdana"/>
                <a:ea typeface="+mn-ea"/>
                <a:cs typeface="+mn-cs"/>
              </a:rPr>
              <a:t>We still are at 20 psf snow, 90/115 mph wind, seismic zone A. </a:t>
            </a:r>
          </a:p>
          <a:p>
            <a:pPr marL="285750" marR="0" lvl="0" indent="-285750" algn="l" defTabSz="457200" rtl="0" eaLnBrk="1" fontAlgn="auto" latinLnBrk="0" hangingPunct="1">
              <a:lnSpc>
                <a:spcPct val="100000"/>
              </a:lnSpc>
              <a:spcBef>
                <a:spcPts val="0"/>
              </a:spcBef>
              <a:spcAft>
                <a:spcPts val="1000"/>
              </a:spcAft>
              <a:buClr>
                <a:sysClr val="window" lastClr="FFFFFF"/>
              </a:buClr>
              <a:buSzPct val="100000"/>
              <a:buFont typeface="Arial"/>
              <a:buChar char="•"/>
              <a:tabLst/>
              <a:defRPr/>
            </a:pPr>
            <a:endParaRPr kumimoji="0" lang="en-US" sz="3600" b="0" i="1" u="none" strike="noStrike" kern="1200" cap="none" spc="0" normalizeH="0" baseline="0" noProof="0">
              <a:ln>
                <a:noFill/>
              </a:ln>
              <a:solidFill>
                <a:srgbClr val="FFFF00"/>
              </a:solidFill>
              <a:effectLst/>
              <a:uLnTx/>
              <a:uFillTx/>
              <a:latin typeface="normal Verdana"/>
              <a:ea typeface="+mn-ea"/>
              <a:cs typeface="+mn-cs"/>
            </a:endParaRPr>
          </a:p>
          <a:p>
            <a:pPr marL="285750" marR="0" lvl="0" indent="-285750" algn="l" defTabSz="457200" rtl="0" eaLnBrk="1" fontAlgn="auto" latinLnBrk="0" hangingPunct="1">
              <a:lnSpc>
                <a:spcPct val="100000"/>
              </a:lnSpc>
              <a:spcBef>
                <a:spcPts val="0"/>
              </a:spcBef>
              <a:spcAft>
                <a:spcPts val="1000"/>
              </a:spcAft>
              <a:buClr>
                <a:sysClr val="window" lastClr="FFFFFF"/>
              </a:buClr>
              <a:buSzPct val="100000"/>
              <a:buFont typeface="Arial"/>
              <a:buChar char="•"/>
              <a:tabLst/>
              <a:defRPr/>
            </a:pPr>
            <a:endParaRPr kumimoji="0" lang="en-US" sz="3600" b="0" i="1" u="none" strike="noStrike" kern="1200" cap="none" spc="0" normalizeH="0" baseline="0" noProof="0">
              <a:ln>
                <a:noFill/>
              </a:ln>
              <a:solidFill>
                <a:srgbClr val="FFFF00"/>
              </a:solidFill>
              <a:effectLst/>
              <a:uLnTx/>
              <a:uFillTx/>
              <a:latin typeface="normal Verdana"/>
              <a:ea typeface="+mn-ea"/>
              <a:cs typeface="+mn-cs"/>
            </a:endParaRPr>
          </a:p>
          <a:p>
            <a:pPr marL="0" marR="0" lvl="0" indent="0" algn="l" defTabSz="457200" rtl="0" eaLnBrk="1" fontAlgn="auto" latinLnBrk="0" hangingPunct="1">
              <a:lnSpc>
                <a:spcPct val="100000"/>
              </a:lnSpc>
              <a:spcBef>
                <a:spcPts val="0"/>
              </a:spcBef>
              <a:spcAft>
                <a:spcPts val="1000"/>
              </a:spcAft>
              <a:buClr>
                <a:sysClr val="window" lastClr="FFFFFF"/>
              </a:buClr>
              <a:buSzPct val="100000"/>
              <a:buFont typeface="Arial"/>
              <a:buNone/>
              <a:tabLst/>
              <a:defRPr/>
            </a:pPr>
            <a:endParaRPr kumimoji="0" lang="en-US" sz="3600" b="0" i="0" u="none" strike="noStrike" kern="1200" cap="none" spc="0" normalizeH="0" baseline="0" noProof="0">
              <a:ln>
                <a:noFill/>
              </a:ln>
              <a:solidFill>
                <a:sysClr val="window" lastClr="FFFFFF">
                  <a:lumMod val="95000"/>
                </a:sys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916474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19B1C-FADB-42FC-A275-828190B78568}"/>
              </a:ext>
            </a:extLst>
          </p:cNvPr>
          <p:cNvSpPr>
            <a:spLocks noGrp="1"/>
          </p:cNvSpPr>
          <p:nvPr>
            <p:ph type="title"/>
          </p:nvPr>
        </p:nvSpPr>
        <p:spPr/>
        <p:txBody>
          <a:bodyPr/>
          <a:lstStyle/>
          <a:p>
            <a:r>
              <a:rPr lang="en-US"/>
              <a:t>Sprinkler &amp; Alarm Systems for Li-Ion batteries</a:t>
            </a:r>
          </a:p>
        </p:txBody>
      </p:sp>
      <p:sp>
        <p:nvSpPr>
          <p:cNvPr id="3" name="Content Placeholder 2">
            <a:extLst>
              <a:ext uri="{FF2B5EF4-FFF2-40B4-BE49-F238E27FC236}">
                <a16:creationId xmlns:a16="http://schemas.microsoft.com/office/drawing/2014/main" id="{B2D25160-627B-7188-9806-71BB7076B43D}"/>
              </a:ext>
            </a:extLst>
          </p:cNvPr>
          <p:cNvSpPr>
            <a:spLocks noGrp="1"/>
          </p:cNvSpPr>
          <p:nvPr>
            <p:ph idx="1"/>
          </p:nvPr>
        </p:nvSpPr>
        <p:spPr/>
        <p:txBody>
          <a:bodyPr/>
          <a:lstStyle/>
          <a:p>
            <a:r>
              <a:rPr lang="en-US"/>
              <a:t>Addition</a:t>
            </a:r>
          </a:p>
          <a:p>
            <a:r>
              <a:rPr lang="en-US"/>
              <a:t>New thresholds for when a sprinkler system is required for;</a:t>
            </a:r>
          </a:p>
          <a:p>
            <a:pPr lvl="1"/>
            <a:r>
              <a:rPr lang="en-US"/>
              <a:t>Group B – Research &amp; development labs</a:t>
            </a:r>
          </a:p>
          <a:p>
            <a:pPr lvl="1"/>
            <a:r>
              <a:rPr lang="en-US"/>
              <a:t>Group F-1 – All battery or vehicle manufacturing</a:t>
            </a:r>
          </a:p>
          <a:p>
            <a:pPr lvl="1"/>
            <a:r>
              <a:rPr lang="en-US"/>
              <a:t>Group M – storage rooms where required by section 320 or chapter 32</a:t>
            </a:r>
          </a:p>
          <a:p>
            <a:pPr lvl="1"/>
            <a:r>
              <a:rPr lang="en-US"/>
              <a:t>Group S-1 – Storage or repair of EVs where the fire area is &gt; 500 sq. ft.</a:t>
            </a:r>
          </a:p>
          <a:p>
            <a:r>
              <a:rPr lang="en-US"/>
              <a:t>New required fire detection for;</a:t>
            </a:r>
          </a:p>
          <a:p>
            <a:pPr lvl="1"/>
            <a:r>
              <a:rPr lang="en-US"/>
              <a:t>Laboratories, manufacturing, and storage where required by section 320</a:t>
            </a:r>
          </a:p>
        </p:txBody>
      </p:sp>
    </p:spTree>
    <p:extLst>
      <p:ext uri="{BB962C8B-B14F-4D97-AF65-F5344CB8AC3E}">
        <p14:creationId xmlns:p14="http://schemas.microsoft.com/office/powerpoint/2010/main" val="334668130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9BBAE-C746-F3B5-06C7-E4750440EB3F}"/>
              </a:ext>
            </a:extLst>
          </p:cNvPr>
          <p:cNvSpPr>
            <a:spLocks noGrp="1"/>
          </p:cNvSpPr>
          <p:nvPr>
            <p:ph type="title"/>
          </p:nvPr>
        </p:nvSpPr>
        <p:spPr/>
        <p:txBody>
          <a:bodyPr/>
          <a:lstStyle/>
          <a:p>
            <a:r>
              <a:rPr lang="en-US"/>
              <a:t>Carbon Monoxide Detection</a:t>
            </a:r>
          </a:p>
        </p:txBody>
      </p:sp>
      <p:sp>
        <p:nvSpPr>
          <p:cNvPr id="3" name="Content Placeholder 2">
            <a:extLst>
              <a:ext uri="{FF2B5EF4-FFF2-40B4-BE49-F238E27FC236}">
                <a16:creationId xmlns:a16="http://schemas.microsoft.com/office/drawing/2014/main" id="{6EF03390-0982-1B09-5F1A-92678A42B15D}"/>
              </a:ext>
            </a:extLst>
          </p:cNvPr>
          <p:cNvSpPr>
            <a:spLocks noGrp="1"/>
          </p:cNvSpPr>
          <p:nvPr>
            <p:ph idx="1"/>
          </p:nvPr>
        </p:nvSpPr>
        <p:spPr/>
        <p:txBody>
          <a:bodyPr/>
          <a:lstStyle/>
          <a:p>
            <a:r>
              <a:rPr lang="en-US"/>
              <a:t>Addition</a:t>
            </a:r>
          </a:p>
          <a:p>
            <a:r>
              <a:rPr lang="en-US"/>
              <a:t>Required in all occupancies containing a carbon monoxide source</a:t>
            </a:r>
          </a:p>
          <a:p>
            <a:pPr lvl="1"/>
            <a:r>
              <a:rPr lang="en-US"/>
              <a:t>Exception for group S, F, and U occupancies</a:t>
            </a:r>
          </a:p>
          <a:p>
            <a:r>
              <a:rPr lang="en-US"/>
              <a:t>Clarified language in all the carbon monoxide sections</a:t>
            </a:r>
          </a:p>
          <a:p>
            <a:pPr lvl="1"/>
            <a:r>
              <a:rPr lang="en-US"/>
              <a:t>CO alarms are to only be used in dwellings and sleeping units</a:t>
            </a:r>
          </a:p>
          <a:p>
            <a:pPr lvl="1"/>
            <a:r>
              <a:rPr lang="en-US"/>
              <a:t>All other occupancies are required to have a CO detection system either tied to the fire alarm if required or a CO alarm system.</a:t>
            </a:r>
          </a:p>
          <a:p>
            <a:r>
              <a:rPr lang="en-US"/>
              <a:t>Retroactively requires CO alarms in all buildings</a:t>
            </a:r>
          </a:p>
          <a:p>
            <a:pPr lvl="1"/>
            <a:r>
              <a:rPr lang="en-US"/>
              <a:t>Battery powered CO alarms are allowed in existing buildings</a:t>
            </a:r>
          </a:p>
        </p:txBody>
      </p:sp>
    </p:spTree>
    <p:extLst>
      <p:ext uri="{BB962C8B-B14F-4D97-AF65-F5344CB8AC3E}">
        <p14:creationId xmlns:p14="http://schemas.microsoft.com/office/powerpoint/2010/main" val="7186839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8F15B-9D43-934D-F499-CCDA4EBDB8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980E10-56BA-30B0-3EA3-509D25C35729}"/>
              </a:ext>
            </a:extLst>
          </p:cNvPr>
          <p:cNvSpPr txBox="1">
            <a:spLocks/>
          </p:cNvSpPr>
          <p:nvPr/>
        </p:nvSpPr>
        <p:spPr>
          <a:xfrm>
            <a:off x="682896" y="0"/>
            <a:ext cx="10826203"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4400">
                <a:solidFill>
                  <a:srgbClr val="FFFF00"/>
                </a:solidFill>
                <a:latin typeface="Calibri Light" panose="020F0302020204030204"/>
              </a:rPr>
              <a:t>Section 302.3.6</a:t>
            </a:r>
            <a:r>
              <a:rPr kumimoji="0" lang="en-US" sz="4400" b="0" i="0" u="none" strike="noStrike" kern="1200" cap="all" spc="0" normalizeH="0" baseline="0" noProof="0">
                <a:ln w="3175" cmpd="sng">
                  <a:noFill/>
                </a:ln>
                <a:solidFill>
                  <a:srgbClr val="FFFF00"/>
                </a:solidFill>
                <a:effectLst/>
                <a:uLnTx/>
                <a:uFillTx/>
                <a:latin typeface="Calibri Light" panose="020F0302020204030204"/>
                <a:ea typeface="+mj-ea"/>
                <a:cs typeface="+mj-cs"/>
              </a:rPr>
              <a:t>  – Duplex Common Areas</a:t>
            </a:r>
          </a:p>
        </p:txBody>
      </p:sp>
      <p:sp>
        <p:nvSpPr>
          <p:cNvPr id="3" name="Content Placeholder 2">
            <a:extLst>
              <a:ext uri="{FF2B5EF4-FFF2-40B4-BE49-F238E27FC236}">
                <a16:creationId xmlns:a16="http://schemas.microsoft.com/office/drawing/2014/main" id="{B121BF7F-C6DA-2AC5-10F3-C148E794E9A5}"/>
              </a:ext>
            </a:extLst>
          </p:cNvPr>
          <p:cNvSpPr txBox="1">
            <a:spLocks/>
          </p:cNvSpPr>
          <p:nvPr/>
        </p:nvSpPr>
        <p:spPr>
          <a:xfrm>
            <a:off x="1030284" y="1456267"/>
            <a:ext cx="10131425" cy="5093111"/>
          </a:xfrm>
          <a:prstGeom prst="rect">
            <a:avLst/>
          </a:prstGeom>
        </p:spPr>
        <p:txBody>
          <a:bodyPr vert="horz" lIns="91440" tIns="45720" rIns="91440" bIns="45720" rtlCol="0" anchor="t">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lvl="0">
              <a:buClr>
                <a:sysClr val="window" lastClr="FFFFFF"/>
              </a:buClr>
              <a:defRPr/>
            </a:pPr>
            <a:r>
              <a:rPr kumimoji="0" lang="en-US" sz="3600" b="0" i="0" u="none" strike="noStrike" kern="1200" cap="none" spc="0" normalizeH="0" baseline="0" noProof="0">
                <a:ln>
                  <a:noFill/>
                </a:ln>
                <a:solidFill>
                  <a:sysClr val="window" lastClr="FFFFFF">
                    <a:lumMod val="95000"/>
                  </a:sysClr>
                </a:solidFill>
                <a:effectLst/>
                <a:uLnTx/>
                <a:uFillTx/>
                <a:latin typeface="normal Verdana"/>
                <a:ea typeface="+mn-ea"/>
                <a:cs typeface="+mn-cs"/>
              </a:rPr>
              <a:t>Shared accessory rooms in two family structures are now permitted when required fire separation is installed.</a:t>
            </a:r>
          </a:p>
          <a:p>
            <a:pPr marL="0" marR="0" lvl="0" indent="0" algn="l" defTabSz="457200" rtl="0" eaLnBrk="1" fontAlgn="auto" latinLnBrk="0" hangingPunct="1">
              <a:lnSpc>
                <a:spcPct val="100000"/>
              </a:lnSpc>
              <a:spcBef>
                <a:spcPts val="0"/>
              </a:spcBef>
              <a:spcAft>
                <a:spcPts val="1000"/>
              </a:spcAft>
              <a:buClr>
                <a:sysClr val="window" lastClr="FFFFFF"/>
              </a:buClr>
              <a:buSzPct val="100000"/>
              <a:buFont typeface="Arial"/>
              <a:buNone/>
              <a:tabLst/>
              <a:defRPr/>
            </a:pPr>
            <a:endParaRPr kumimoji="0" lang="en-US" sz="3600" b="0" i="0" u="none" strike="noStrike" kern="1200" cap="none" spc="0" normalizeH="0" baseline="0" noProof="0">
              <a:ln>
                <a:noFill/>
              </a:ln>
              <a:solidFill>
                <a:sysClr val="window" lastClr="FFFFFF">
                  <a:lumMod val="95000"/>
                </a:sysClr>
              </a:solidFill>
              <a:effectLst/>
              <a:uLnTx/>
              <a:uFillTx/>
              <a:latin typeface="normal Verdana"/>
              <a:ea typeface="+mn-ea"/>
              <a:cs typeface="+mn-cs"/>
            </a:endParaRPr>
          </a:p>
          <a:p>
            <a:pPr marL="285750" marR="0" lvl="0" indent="-285750" algn="l" defTabSz="457200" rtl="0" eaLnBrk="1" fontAlgn="auto" latinLnBrk="0" hangingPunct="1">
              <a:lnSpc>
                <a:spcPct val="100000"/>
              </a:lnSpc>
              <a:spcBef>
                <a:spcPts val="0"/>
              </a:spcBef>
              <a:spcAft>
                <a:spcPts val="1000"/>
              </a:spcAft>
              <a:buClr>
                <a:sysClr val="window" lastClr="FFFFFF"/>
              </a:buClr>
              <a:buSzPct val="100000"/>
              <a:buFont typeface="Arial"/>
              <a:buChar char="•"/>
              <a:tabLst/>
              <a:defRPr/>
            </a:pPr>
            <a:r>
              <a:rPr lang="en-US" sz="3600">
                <a:solidFill>
                  <a:srgbClr val="FFFF00"/>
                </a:solidFill>
                <a:latin typeface="normal Verdana"/>
              </a:rPr>
              <a:t>Shared accessory rooms fire separation requirements are the same as those normally required for garages, except we will require the door closer to be installed.</a:t>
            </a:r>
            <a:endParaRPr kumimoji="0" lang="en-US" sz="3600" b="0" u="none" strike="noStrike" kern="1200" cap="none" spc="0" normalizeH="0" baseline="0" noProof="0">
              <a:ln>
                <a:noFill/>
              </a:ln>
              <a:solidFill>
                <a:srgbClr val="FFFF00"/>
              </a:solidFill>
              <a:effectLst/>
              <a:uLnTx/>
              <a:uFillTx/>
              <a:latin typeface="normal Verdana"/>
              <a:ea typeface="+mn-ea"/>
              <a:cs typeface="+mn-cs"/>
            </a:endParaRPr>
          </a:p>
          <a:p>
            <a:pPr marL="285750" marR="0" lvl="0" indent="-285750" algn="l" defTabSz="457200" rtl="0" eaLnBrk="1" fontAlgn="auto" latinLnBrk="0" hangingPunct="1">
              <a:lnSpc>
                <a:spcPct val="100000"/>
              </a:lnSpc>
              <a:spcBef>
                <a:spcPts val="0"/>
              </a:spcBef>
              <a:spcAft>
                <a:spcPts val="1000"/>
              </a:spcAft>
              <a:buClr>
                <a:sysClr val="window" lastClr="FFFFFF"/>
              </a:buClr>
              <a:buSzPct val="100000"/>
              <a:buFont typeface="Arial"/>
              <a:buChar char="•"/>
              <a:tabLst/>
              <a:defRPr/>
            </a:pPr>
            <a:endParaRPr kumimoji="0" lang="en-US" sz="3600" b="0" i="1" u="none" strike="noStrike" kern="1200" cap="none" spc="0" normalizeH="0" baseline="0" noProof="0">
              <a:ln>
                <a:noFill/>
              </a:ln>
              <a:solidFill>
                <a:srgbClr val="FFFF00"/>
              </a:solidFill>
              <a:effectLst/>
              <a:uLnTx/>
              <a:uFillTx/>
              <a:latin typeface="normal Verdana"/>
              <a:ea typeface="+mn-ea"/>
              <a:cs typeface="+mn-cs"/>
            </a:endParaRPr>
          </a:p>
          <a:p>
            <a:pPr marL="285750" marR="0" lvl="0" indent="-285750" algn="l" defTabSz="457200" rtl="0" eaLnBrk="1" fontAlgn="auto" latinLnBrk="0" hangingPunct="1">
              <a:lnSpc>
                <a:spcPct val="100000"/>
              </a:lnSpc>
              <a:spcBef>
                <a:spcPts val="0"/>
              </a:spcBef>
              <a:spcAft>
                <a:spcPts val="1000"/>
              </a:spcAft>
              <a:buClr>
                <a:sysClr val="window" lastClr="FFFFFF"/>
              </a:buClr>
              <a:buSzPct val="100000"/>
              <a:buFont typeface="Arial"/>
              <a:buChar char="•"/>
              <a:tabLst/>
              <a:defRPr/>
            </a:pPr>
            <a:endParaRPr kumimoji="0" lang="en-US" sz="3600" b="0" i="1" u="none" strike="noStrike" kern="1200" cap="none" spc="0" normalizeH="0" baseline="0" noProof="0">
              <a:ln>
                <a:noFill/>
              </a:ln>
              <a:solidFill>
                <a:srgbClr val="FFFF00"/>
              </a:solidFill>
              <a:effectLst/>
              <a:uLnTx/>
              <a:uFillTx/>
              <a:latin typeface="normal Verdana"/>
              <a:ea typeface="+mn-ea"/>
              <a:cs typeface="+mn-cs"/>
            </a:endParaRPr>
          </a:p>
          <a:p>
            <a:pPr marL="0" marR="0" lvl="0" indent="0" algn="l" defTabSz="457200" rtl="0" eaLnBrk="1" fontAlgn="auto" latinLnBrk="0" hangingPunct="1">
              <a:lnSpc>
                <a:spcPct val="100000"/>
              </a:lnSpc>
              <a:spcBef>
                <a:spcPts val="0"/>
              </a:spcBef>
              <a:spcAft>
                <a:spcPts val="1000"/>
              </a:spcAft>
              <a:buClr>
                <a:sysClr val="window" lastClr="FFFFFF"/>
              </a:buClr>
              <a:buSzPct val="100000"/>
              <a:buFont typeface="Arial"/>
              <a:buNone/>
              <a:tabLst/>
              <a:defRPr/>
            </a:pPr>
            <a:endParaRPr kumimoji="0" lang="en-US" sz="3600" b="0" i="0" u="none" strike="noStrike" kern="1200" cap="none" spc="0" normalizeH="0" baseline="0" noProof="0">
              <a:ln>
                <a:noFill/>
              </a:ln>
              <a:solidFill>
                <a:sysClr val="window" lastClr="FFFFFF">
                  <a:lumMod val="95000"/>
                </a:sys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43724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E47E3D-7EB7-F60A-6E2D-03D82176949C}"/>
              </a:ext>
            </a:extLst>
          </p:cNvPr>
          <p:cNvPicPr>
            <a:picLocks noChangeAspect="1"/>
          </p:cNvPicPr>
          <p:nvPr/>
        </p:nvPicPr>
        <p:blipFill>
          <a:blip r:embed="rId3">
            <a:extLst>
              <a:ext uri="{28A0092B-C50C-407E-A947-70E740481C1C}">
                <a14:useLocalDpi xmlns:a14="http://schemas.microsoft.com/office/drawing/2010/main" val="0"/>
              </a:ext>
            </a:extLst>
          </a:blip>
          <a:srcRect l="4100" t="1318" r="4100"/>
          <a:stretch>
            <a:fillRect/>
          </a:stretch>
        </p:blipFill>
        <p:spPr>
          <a:xfrm>
            <a:off x="0" y="-85411"/>
            <a:ext cx="12192000" cy="6943411"/>
          </a:xfrm>
          <a:prstGeom prst="rect">
            <a:avLst/>
          </a:prstGeom>
        </p:spPr>
      </p:pic>
    </p:spTree>
    <p:extLst>
      <p:ext uri="{BB962C8B-B14F-4D97-AF65-F5344CB8AC3E}">
        <p14:creationId xmlns:p14="http://schemas.microsoft.com/office/powerpoint/2010/main" val="24641494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A1E16-247C-81D4-EF0D-0534033EF7B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6D87C41-BF5C-E872-0735-E65732E1D6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4834" y="0"/>
            <a:ext cx="9642332" cy="6858000"/>
          </a:xfrm>
          <a:prstGeom prst="rect">
            <a:avLst/>
          </a:prstGeom>
        </p:spPr>
      </p:pic>
    </p:spTree>
    <p:extLst>
      <p:ext uri="{BB962C8B-B14F-4D97-AF65-F5344CB8AC3E}">
        <p14:creationId xmlns:p14="http://schemas.microsoft.com/office/powerpoint/2010/main" val="21104406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F3375-55D8-8E78-0363-4F482611D2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D1EB13-458F-66A1-5661-783CD1283004}"/>
              </a:ext>
            </a:extLst>
          </p:cNvPr>
          <p:cNvSpPr txBox="1">
            <a:spLocks/>
          </p:cNvSpPr>
          <p:nvPr/>
        </p:nvSpPr>
        <p:spPr>
          <a:xfrm>
            <a:off x="682896" y="0"/>
            <a:ext cx="10826203"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4400">
                <a:solidFill>
                  <a:srgbClr val="FFFF00"/>
                </a:solidFill>
                <a:latin typeface="Calibri Light" panose="020F0302020204030204"/>
              </a:rPr>
              <a:t>Section 315</a:t>
            </a:r>
            <a:r>
              <a:rPr kumimoji="0" lang="en-US" sz="4400" b="0" i="0" u="none" strike="noStrike" kern="1200" cap="all" spc="0" normalizeH="0" baseline="0" noProof="0">
                <a:ln w="3175" cmpd="sng">
                  <a:noFill/>
                </a:ln>
                <a:solidFill>
                  <a:srgbClr val="FFFF00"/>
                </a:solidFill>
                <a:effectLst/>
                <a:uLnTx/>
                <a:uFillTx/>
                <a:latin typeface="Calibri Light" panose="020F0302020204030204"/>
                <a:ea typeface="+mj-ea"/>
                <a:cs typeface="+mj-cs"/>
              </a:rPr>
              <a:t> – Sleeping Lofts</a:t>
            </a:r>
          </a:p>
        </p:txBody>
      </p:sp>
      <p:sp>
        <p:nvSpPr>
          <p:cNvPr id="3" name="Content Placeholder 2">
            <a:extLst>
              <a:ext uri="{FF2B5EF4-FFF2-40B4-BE49-F238E27FC236}">
                <a16:creationId xmlns:a16="http://schemas.microsoft.com/office/drawing/2014/main" id="{617A970C-7F0A-9A48-386F-2E1D405B4A30}"/>
              </a:ext>
            </a:extLst>
          </p:cNvPr>
          <p:cNvSpPr txBox="1">
            <a:spLocks/>
          </p:cNvSpPr>
          <p:nvPr/>
        </p:nvSpPr>
        <p:spPr>
          <a:xfrm>
            <a:off x="1030284" y="1318616"/>
            <a:ext cx="10131425" cy="5093111"/>
          </a:xfrm>
          <a:prstGeom prst="rect">
            <a:avLst/>
          </a:prstGeom>
        </p:spPr>
        <p:txBody>
          <a:bodyPr vert="horz" lIns="91440" tIns="45720" rIns="91440" bIns="45720" rtlCol="0" anchor="t">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lvl="0">
              <a:buClr>
                <a:sysClr val="window" lastClr="FFFFFF"/>
              </a:buClr>
              <a:defRPr/>
            </a:pPr>
            <a:r>
              <a:rPr kumimoji="0" lang="en-US" sz="3600" b="0" i="0" u="none" strike="noStrike" kern="1200" cap="none" spc="0" normalizeH="0" baseline="0" noProof="0">
                <a:ln>
                  <a:noFill/>
                </a:ln>
                <a:solidFill>
                  <a:sysClr val="window" lastClr="FFFFFF">
                    <a:lumMod val="95000"/>
                  </a:sysClr>
                </a:solidFill>
                <a:effectLst/>
                <a:uLnTx/>
                <a:uFillTx/>
                <a:latin typeface="normal Verdana"/>
                <a:ea typeface="+mn-ea"/>
                <a:cs typeface="+mn-cs"/>
              </a:rPr>
              <a:t>“Sleeping lofts” added to the code. </a:t>
            </a:r>
            <a:r>
              <a:rPr lang="en-US" sz="3600">
                <a:solidFill>
                  <a:sysClr val="window" lastClr="FFFFFF">
                    <a:lumMod val="95000"/>
                  </a:sysClr>
                </a:solidFill>
                <a:latin typeface="normal Verdana"/>
              </a:rPr>
              <a:t>13 new sections added to the code that cover ceiling heights, stairs, clear width for egress, and ladders.</a:t>
            </a:r>
          </a:p>
          <a:p>
            <a:pPr lvl="0">
              <a:buClr>
                <a:sysClr val="window" lastClr="FFFFFF"/>
              </a:buClr>
              <a:defRPr/>
            </a:pPr>
            <a:r>
              <a:rPr lang="en-US" sz="3600">
                <a:solidFill>
                  <a:sysClr val="window" lastClr="FFFFFF">
                    <a:lumMod val="95000"/>
                  </a:sysClr>
                </a:solidFill>
                <a:latin typeface="normal Verdana"/>
              </a:rPr>
              <a:t> </a:t>
            </a:r>
            <a:endParaRPr kumimoji="0" lang="en-US" sz="3600" b="0" i="0" u="none" strike="noStrike" kern="1200" cap="none" spc="0" normalizeH="0" baseline="0" noProof="0">
              <a:ln>
                <a:noFill/>
              </a:ln>
              <a:solidFill>
                <a:sysClr val="window" lastClr="FFFFFF">
                  <a:lumMod val="95000"/>
                </a:sysClr>
              </a:solidFill>
              <a:effectLst/>
              <a:uLnTx/>
              <a:uFillTx/>
              <a:latin typeface="normal Verdana"/>
              <a:ea typeface="+mn-ea"/>
              <a:cs typeface="+mn-cs"/>
            </a:endParaRPr>
          </a:p>
          <a:p>
            <a:pPr marL="285750" marR="0" lvl="0" indent="-285750" algn="l" defTabSz="457200" rtl="0" eaLnBrk="1" fontAlgn="auto" latinLnBrk="0" hangingPunct="1">
              <a:lnSpc>
                <a:spcPct val="100000"/>
              </a:lnSpc>
              <a:spcBef>
                <a:spcPts val="0"/>
              </a:spcBef>
              <a:spcAft>
                <a:spcPts val="1000"/>
              </a:spcAft>
              <a:buClr>
                <a:sysClr val="window" lastClr="FFFFFF"/>
              </a:buClr>
              <a:buSzPct val="100000"/>
              <a:buFont typeface="Arial"/>
              <a:buChar char="•"/>
              <a:tabLst/>
              <a:defRPr/>
            </a:pPr>
            <a:r>
              <a:rPr lang="en-US" sz="3600">
                <a:solidFill>
                  <a:srgbClr val="FFFF00"/>
                </a:solidFill>
                <a:latin typeface="normal Verdana"/>
              </a:rPr>
              <a:t>A “sleeping loft” is a raised space designated for sleeping that is </a:t>
            </a:r>
            <a:r>
              <a:rPr lang="en-US" sz="3600" u="sng">
                <a:solidFill>
                  <a:srgbClr val="FFFF00"/>
                </a:solidFill>
                <a:latin typeface="normal Verdana"/>
              </a:rPr>
              <a:t>open</a:t>
            </a:r>
            <a:r>
              <a:rPr lang="en-US" sz="3600">
                <a:solidFill>
                  <a:srgbClr val="FFFF00"/>
                </a:solidFill>
                <a:latin typeface="normal Verdana"/>
              </a:rPr>
              <a:t> on at least one side to the room that the “sleeping loft” is in.</a:t>
            </a:r>
            <a:endParaRPr kumimoji="0" lang="en-US" sz="3600" b="0" u="none" strike="noStrike" kern="1200" cap="none" spc="0" normalizeH="0" baseline="0" noProof="0">
              <a:ln>
                <a:noFill/>
              </a:ln>
              <a:solidFill>
                <a:srgbClr val="FFFF00"/>
              </a:solidFill>
              <a:effectLst/>
              <a:uLnTx/>
              <a:uFillTx/>
              <a:latin typeface="normal Verdana"/>
              <a:ea typeface="+mn-ea"/>
              <a:cs typeface="+mn-cs"/>
            </a:endParaRPr>
          </a:p>
          <a:p>
            <a:pPr marL="285750" marR="0" lvl="0" indent="-285750" algn="l" defTabSz="457200" rtl="0" eaLnBrk="1" fontAlgn="auto" latinLnBrk="0" hangingPunct="1">
              <a:lnSpc>
                <a:spcPct val="100000"/>
              </a:lnSpc>
              <a:spcBef>
                <a:spcPts val="0"/>
              </a:spcBef>
              <a:spcAft>
                <a:spcPts val="1000"/>
              </a:spcAft>
              <a:buClr>
                <a:sysClr val="window" lastClr="FFFFFF"/>
              </a:buClr>
              <a:buSzPct val="100000"/>
              <a:buFont typeface="Arial"/>
              <a:buChar char="•"/>
              <a:tabLst/>
              <a:defRPr/>
            </a:pPr>
            <a:endParaRPr kumimoji="0" lang="en-US" sz="3600" b="0" i="1" u="none" strike="noStrike" kern="1200" cap="none" spc="0" normalizeH="0" baseline="0" noProof="0">
              <a:ln>
                <a:noFill/>
              </a:ln>
              <a:solidFill>
                <a:srgbClr val="FFFF00"/>
              </a:solidFill>
              <a:effectLst/>
              <a:uLnTx/>
              <a:uFillTx/>
              <a:latin typeface="normal Verdana"/>
              <a:ea typeface="+mn-ea"/>
              <a:cs typeface="+mn-cs"/>
            </a:endParaRPr>
          </a:p>
          <a:p>
            <a:pPr marL="285750" marR="0" lvl="0" indent="-285750" algn="l" defTabSz="457200" rtl="0" eaLnBrk="1" fontAlgn="auto" latinLnBrk="0" hangingPunct="1">
              <a:lnSpc>
                <a:spcPct val="100000"/>
              </a:lnSpc>
              <a:spcBef>
                <a:spcPts val="0"/>
              </a:spcBef>
              <a:spcAft>
                <a:spcPts val="1000"/>
              </a:spcAft>
              <a:buClr>
                <a:sysClr val="window" lastClr="FFFFFF"/>
              </a:buClr>
              <a:buSzPct val="100000"/>
              <a:buFont typeface="Arial"/>
              <a:buChar char="•"/>
              <a:tabLst/>
              <a:defRPr/>
            </a:pPr>
            <a:endParaRPr kumimoji="0" lang="en-US" sz="3600" b="0" i="1" u="none" strike="noStrike" kern="1200" cap="none" spc="0" normalizeH="0" baseline="0" noProof="0">
              <a:ln>
                <a:noFill/>
              </a:ln>
              <a:solidFill>
                <a:srgbClr val="FFFF00"/>
              </a:solidFill>
              <a:effectLst/>
              <a:uLnTx/>
              <a:uFillTx/>
              <a:latin typeface="normal Verdana"/>
              <a:ea typeface="+mn-ea"/>
              <a:cs typeface="+mn-cs"/>
            </a:endParaRPr>
          </a:p>
          <a:p>
            <a:pPr marL="0" marR="0" lvl="0" indent="0" algn="l" defTabSz="457200" rtl="0" eaLnBrk="1" fontAlgn="auto" latinLnBrk="0" hangingPunct="1">
              <a:lnSpc>
                <a:spcPct val="100000"/>
              </a:lnSpc>
              <a:spcBef>
                <a:spcPts val="0"/>
              </a:spcBef>
              <a:spcAft>
                <a:spcPts val="1000"/>
              </a:spcAft>
              <a:buClr>
                <a:sysClr val="window" lastClr="FFFFFF"/>
              </a:buClr>
              <a:buSzPct val="100000"/>
              <a:buFont typeface="Arial"/>
              <a:buNone/>
              <a:tabLst/>
              <a:defRPr/>
            </a:pPr>
            <a:endParaRPr kumimoji="0" lang="en-US" sz="3600" b="0" i="0" u="none" strike="noStrike" kern="1200" cap="none" spc="0" normalizeH="0" baseline="0" noProof="0">
              <a:ln>
                <a:noFill/>
              </a:ln>
              <a:solidFill>
                <a:sysClr val="window" lastClr="FFFFFF">
                  <a:lumMod val="95000"/>
                </a:sys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69241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B5FA4-F539-A9AC-BFC0-8ED3E8AD408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A373910-8CCE-358D-24F0-562AD89556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735"/>
            <a:ext cx="12192000" cy="6826529"/>
          </a:xfrm>
          <a:prstGeom prst="rect">
            <a:avLst/>
          </a:prstGeom>
        </p:spPr>
      </p:pic>
    </p:spTree>
    <p:extLst>
      <p:ext uri="{BB962C8B-B14F-4D97-AF65-F5344CB8AC3E}">
        <p14:creationId xmlns:p14="http://schemas.microsoft.com/office/powerpoint/2010/main" val="41655937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636A7-2D90-D951-8AEC-CD183FDE761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07EA8E0-FB4E-0399-D79D-D2EFFEE427EC}"/>
              </a:ext>
            </a:extLst>
          </p:cNvPr>
          <p:cNvPicPr>
            <a:picLocks noChangeAspect="1"/>
          </p:cNvPicPr>
          <p:nvPr/>
        </p:nvPicPr>
        <p:blipFill>
          <a:blip r:embed="rId3">
            <a:extLst>
              <a:ext uri="{28A0092B-C50C-407E-A947-70E740481C1C}">
                <a14:useLocalDpi xmlns:a14="http://schemas.microsoft.com/office/drawing/2010/main" val="0"/>
              </a:ext>
            </a:extLst>
          </a:blip>
          <a:srcRect r="12122"/>
          <a:stretch>
            <a:fillRect/>
          </a:stretch>
        </p:blipFill>
        <p:spPr>
          <a:xfrm>
            <a:off x="-1" y="0"/>
            <a:ext cx="12192001" cy="6858000"/>
          </a:xfrm>
          <a:prstGeom prst="rect">
            <a:avLst/>
          </a:prstGeom>
        </p:spPr>
      </p:pic>
    </p:spTree>
    <p:extLst>
      <p:ext uri="{BB962C8B-B14F-4D97-AF65-F5344CB8AC3E}">
        <p14:creationId xmlns:p14="http://schemas.microsoft.com/office/powerpoint/2010/main" val="27442828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1BE4A-B104-4A8F-5290-5217C0DFAD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C75001-FEB4-A4BF-07FB-6CCEF7BFD878}"/>
              </a:ext>
            </a:extLst>
          </p:cNvPr>
          <p:cNvSpPr txBox="1">
            <a:spLocks/>
          </p:cNvSpPr>
          <p:nvPr/>
        </p:nvSpPr>
        <p:spPr>
          <a:xfrm>
            <a:off x="682896" y="0"/>
            <a:ext cx="10826203"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4400">
                <a:solidFill>
                  <a:srgbClr val="FFFF00"/>
                </a:solidFill>
                <a:latin typeface="Calibri Light" panose="020F0302020204030204"/>
              </a:rPr>
              <a:t>Section 318.7.6</a:t>
            </a:r>
            <a:r>
              <a:rPr kumimoji="0" lang="en-US" sz="4400" b="0" i="0" u="none" strike="noStrike" kern="1200" cap="all" spc="0" normalizeH="0" baseline="0" noProof="0">
                <a:ln w="3175" cmpd="sng">
                  <a:noFill/>
                </a:ln>
                <a:solidFill>
                  <a:srgbClr val="FFFF00"/>
                </a:solidFill>
                <a:effectLst/>
                <a:uLnTx/>
                <a:uFillTx/>
                <a:latin typeface="Calibri Light" panose="020F0302020204030204"/>
                <a:ea typeface="+mj-ea"/>
                <a:cs typeface="+mj-cs"/>
              </a:rPr>
              <a:t> – Exception #4 </a:t>
            </a:r>
          </a:p>
        </p:txBody>
      </p:sp>
      <p:sp>
        <p:nvSpPr>
          <p:cNvPr id="3" name="Content Placeholder 2">
            <a:extLst>
              <a:ext uri="{FF2B5EF4-FFF2-40B4-BE49-F238E27FC236}">
                <a16:creationId xmlns:a16="http://schemas.microsoft.com/office/drawing/2014/main" id="{975E19C0-104F-1429-7E24-D2ADC76F1791}"/>
              </a:ext>
            </a:extLst>
          </p:cNvPr>
          <p:cNvSpPr txBox="1">
            <a:spLocks/>
          </p:cNvSpPr>
          <p:nvPr/>
        </p:nvSpPr>
        <p:spPr>
          <a:xfrm>
            <a:off x="1030284" y="1456267"/>
            <a:ext cx="10131425" cy="4955460"/>
          </a:xfrm>
          <a:prstGeom prst="rect">
            <a:avLst/>
          </a:prstGeom>
        </p:spPr>
        <p:txBody>
          <a:bodyPr vert="horz" lIns="91440" tIns="45720" rIns="91440" bIns="45720" rtlCol="0" anchor="t">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lvl="0">
              <a:buClr>
                <a:sysClr val="window" lastClr="FFFFFF"/>
              </a:buClr>
              <a:defRPr/>
            </a:pPr>
            <a:r>
              <a:rPr kumimoji="0" lang="en-US" sz="3600" b="0" i="0" u="none" strike="noStrike" kern="1200" cap="none" spc="0" normalizeH="0" baseline="0" noProof="0">
                <a:ln>
                  <a:noFill/>
                </a:ln>
                <a:solidFill>
                  <a:sysClr val="window" lastClr="FFFFFF">
                    <a:lumMod val="95000"/>
                  </a:sysClr>
                </a:solidFill>
                <a:effectLst/>
                <a:uLnTx/>
                <a:uFillTx/>
                <a:latin typeface="normal Verdana"/>
                <a:ea typeface="+mn-ea"/>
                <a:cs typeface="+mn-cs"/>
              </a:rPr>
              <a:t>Landings are required for exterior stairways to grade, but if the stair has three or fewer risers, the landing only </a:t>
            </a:r>
            <a:r>
              <a:rPr lang="en-US" sz="3600">
                <a:solidFill>
                  <a:sysClr val="window" lastClr="FFFFFF">
                    <a:lumMod val="95000"/>
                  </a:sysClr>
                </a:solidFill>
                <a:latin typeface="normal Verdana"/>
              </a:rPr>
              <a:t>needs</a:t>
            </a:r>
            <a:r>
              <a:rPr kumimoji="0" lang="en-US" sz="3600" b="0" i="0" u="none" strike="noStrike" kern="1200" cap="none" spc="0" normalizeH="0" baseline="0" noProof="0">
                <a:ln>
                  <a:noFill/>
                </a:ln>
                <a:solidFill>
                  <a:sysClr val="window" lastClr="FFFFFF">
                    <a:lumMod val="95000"/>
                  </a:sysClr>
                </a:solidFill>
                <a:effectLst/>
                <a:uLnTx/>
                <a:uFillTx/>
                <a:latin typeface="normal Verdana"/>
                <a:ea typeface="+mn-ea"/>
                <a:cs typeface="+mn-cs"/>
              </a:rPr>
              <a:t> to be 36” wide, not the full width of the stair</a:t>
            </a:r>
            <a:r>
              <a:rPr lang="en-US" sz="3600">
                <a:solidFill>
                  <a:sysClr val="window" lastClr="FFFFFF">
                    <a:lumMod val="95000"/>
                  </a:sysClr>
                </a:solidFill>
                <a:latin typeface="normal Verdana"/>
              </a:rPr>
              <a:t>.</a:t>
            </a:r>
          </a:p>
          <a:p>
            <a:pPr lvl="0">
              <a:buClr>
                <a:sysClr val="window" lastClr="FFFFFF"/>
              </a:buClr>
              <a:defRPr/>
            </a:pPr>
            <a:endParaRPr kumimoji="0" lang="en-US" sz="3600" b="0" i="0" u="none" strike="noStrike" kern="1200" cap="none" spc="0" normalizeH="0" baseline="0" noProof="0">
              <a:ln>
                <a:noFill/>
              </a:ln>
              <a:solidFill>
                <a:sysClr val="window" lastClr="FFFFFF">
                  <a:lumMod val="95000"/>
                </a:sysClr>
              </a:solidFill>
              <a:effectLst/>
              <a:uLnTx/>
              <a:uFillTx/>
              <a:latin typeface="normal Verdana"/>
              <a:ea typeface="+mn-ea"/>
              <a:cs typeface="+mn-cs"/>
            </a:endParaRPr>
          </a:p>
          <a:p>
            <a:pPr marL="285750" marR="0" lvl="0" indent="-285750" algn="l" defTabSz="457200" rtl="0" eaLnBrk="1" fontAlgn="auto" latinLnBrk="0" hangingPunct="1">
              <a:lnSpc>
                <a:spcPct val="100000"/>
              </a:lnSpc>
              <a:spcBef>
                <a:spcPts val="0"/>
              </a:spcBef>
              <a:spcAft>
                <a:spcPts val="1000"/>
              </a:spcAft>
              <a:buClr>
                <a:sysClr val="window" lastClr="FFFFFF"/>
              </a:buClr>
              <a:buSzPct val="100000"/>
              <a:buFont typeface="Arial"/>
              <a:buChar char="•"/>
              <a:tabLst/>
              <a:defRPr/>
            </a:pPr>
            <a:r>
              <a:rPr lang="en-US" sz="3600">
                <a:solidFill>
                  <a:srgbClr val="FFFF00"/>
                </a:solidFill>
                <a:latin typeface="normal Verdana"/>
              </a:rPr>
              <a:t>Not allowed on the front door because it is the required egress door, landing must be full width.</a:t>
            </a:r>
            <a:endParaRPr kumimoji="0" lang="en-US" sz="3600" b="0" u="none" strike="noStrike" kern="1200" cap="none" spc="0" normalizeH="0" baseline="0" noProof="0">
              <a:ln>
                <a:noFill/>
              </a:ln>
              <a:solidFill>
                <a:srgbClr val="FFFF00"/>
              </a:solidFill>
              <a:effectLst/>
              <a:uLnTx/>
              <a:uFillTx/>
              <a:latin typeface="normal Verdana"/>
              <a:ea typeface="+mn-ea"/>
              <a:cs typeface="+mn-cs"/>
            </a:endParaRPr>
          </a:p>
          <a:p>
            <a:pPr marL="285750" marR="0" lvl="0" indent="-285750" algn="l" defTabSz="457200" rtl="0" eaLnBrk="1" fontAlgn="auto" latinLnBrk="0" hangingPunct="1">
              <a:lnSpc>
                <a:spcPct val="100000"/>
              </a:lnSpc>
              <a:spcBef>
                <a:spcPts val="0"/>
              </a:spcBef>
              <a:spcAft>
                <a:spcPts val="1000"/>
              </a:spcAft>
              <a:buClr>
                <a:sysClr val="window" lastClr="FFFFFF"/>
              </a:buClr>
              <a:buSzPct val="100000"/>
              <a:buFont typeface="Arial"/>
              <a:buChar char="•"/>
              <a:tabLst/>
              <a:defRPr/>
            </a:pPr>
            <a:endParaRPr kumimoji="0" lang="en-US" sz="3600" b="0" i="1" u="none" strike="noStrike" kern="1200" cap="none" spc="0" normalizeH="0" baseline="0" noProof="0">
              <a:ln>
                <a:noFill/>
              </a:ln>
              <a:solidFill>
                <a:srgbClr val="FFFF00"/>
              </a:solidFill>
              <a:effectLst/>
              <a:uLnTx/>
              <a:uFillTx/>
              <a:latin typeface="normal Verdana"/>
              <a:ea typeface="+mn-ea"/>
              <a:cs typeface="+mn-cs"/>
            </a:endParaRPr>
          </a:p>
          <a:p>
            <a:pPr marL="285750" marR="0" lvl="0" indent="-285750" algn="l" defTabSz="457200" rtl="0" eaLnBrk="1" fontAlgn="auto" latinLnBrk="0" hangingPunct="1">
              <a:lnSpc>
                <a:spcPct val="100000"/>
              </a:lnSpc>
              <a:spcBef>
                <a:spcPts val="0"/>
              </a:spcBef>
              <a:spcAft>
                <a:spcPts val="1000"/>
              </a:spcAft>
              <a:buClr>
                <a:sysClr val="window" lastClr="FFFFFF"/>
              </a:buClr>
              <a:buSzPct val="100000"/>
              <a:buFont typeface="Arial"/>
              <a:buChar char="•"/>
              <a:tabLst/>
              <a:defRPr/>
            </a:pPr>
            <a:endParaRPr kumimoji="0" lang="en-US" sz="3600" b="0" i="1" u="none" strike="noStrike" kern="1200" cap="none" spc="0" normalizeH="0" baseline="0" noProof="0">
              <a:ln>
                <a:noFill/>
              </a:ln>
              <a:solidFill>
                <a:srgbClr val="FFFF00"/>
              </a:solidFill>
              <a:effectLst/>
              <a:uLnTx/>
              <a:uFillTx/>
              <a:latin typeface="normal Verdana"/>
              <a:ea typeface="+mn-ea"/>
              <a:cs typeface="+mn-cs"/>
            </a:endParaRPr>
          </a:p>
          <a:p>
            <a:pPr marL="0" marR="0" lvl="0" indent="0" algn="l" defTabSz="457200" rtl="0" eaLnBrk="1" fontAlgn="auto" latinLnBrk="0" hangingPunct="1">
              <a:lnSpc>
                <a:spcPct val="100000"/>
              </a:lnSpc>
              <a:spcBef>
                <a:spcPts val="0"/>
              </a:spcBef>
              <a:spcAft>
                <a:spcPts val="1000"/>
              </a:spcAft>
              <a:buClr>
                <a:sysClr val="window" lastClr="FFFFFF"/>
              </a:buClr>
              <a:buSzPct val="100000"/>
              <a:buFont typeface="Arial"/>
              <a:buNone/>
              <a:tabLst/>
              <a:defRPr/>
            </a:pPr>
            <a:endParaRPr kumimoji="0" lang="en-US" sz="3600" b="0" i="0" u="none" strike="noStrike" kern="1200" cap="none" spc="0" normalizeH="0" baseline="0" noProof="0">
              <a:ln>
                <a:noFill/>
              </a:ln>
              <a:solidFill>
                <a:sysClr val="window" lastClr="FFFFFF">
                  <a:lumMod val="95000"/>
                </a:sys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3071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9E6301-C56B-D3F8-6AF2-F4108F5A9192}"/>
              </a:ext>
            </a:extLst>
          </p:cNvPr>
          <p:cNvSpPr>
            <a:spLocks noGrp="1"/>
          </p:cNvSpPr>
          <p:nvPr>
            <p:ph type="ctrTitle"/>
          </p:nvPr>
        </p:nvSpPr>
        <p:spPr>
          <a:xfrm>
            <a:off x="1524000" y="416561"/>
            <a:ext cx="9144000" cy="1183639"/>
          </a:xfrm>
        </p:spPr>
        <p:txBody>
          <a:bodyPr/>
          <a:lstStyle/>
          <a:p>
            <a:r>
              <a:rPr lang="en-US" b="1"/>
              <a:t>Thank You!</a:t>
            </a:r>
          </a:p>
        </p:txBody>
      </p:sp>
      <p:pic>
        <p:nvPicPr>
          <p:cNvPr id="6" name="Picture 5">
            <a:extLst>
              <a:ext uri="{FF2B5EF4-FFF2-40B4-BE49-F238E27FC236}">
                <a16:creationId xmlns:a16="http://schemas.microsoft.com/office/drawing/2014/main" id="{4EE230FD-5EA1-F113-CC1C-7E53B948E9AB}"/>
              </a:ext>
            </a:extLst>
          </p:cNvPr>
          <p:cNvPicPr>
            <a:picLocks noChangeAspect="1"/>
          </p:cNvPicPr>
          <p:nvPr/>
        </p:nvPicPr>
        <p:blipFill>
          <a:blip r:embed="rId2"/>
          <a:stretch>
            <a:fillRect/>
          </a:stretch>
        </p:blipFill>
        <p:spPr>
          <a:xfrm>
            <a:off x="3837379" y="2109412"/>
            <a:ext cx="4517242" cy="3966634"/>
          </a:xfrm>
          <a:prstGeom prst="rect">
            <a:avLst/>
          </a:prstGeom>
        </p:spPr>
      </p:pic>
      <p:sp>
        <p:nvSpPr>
          <p:cNvPr id="5" name="Subtitle 4">
            <a:extLst>
              <a:ext uri="{FF2B5EF4-FFF2-40B4-BE49-F238E27FC236}">
                <a16:creationId xmlns:a16="http://schemas.microsoft.com/office/drawing/2014/main" id="{DA17FCFE-D52F-F96E-932E-84CA5C59B74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515727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9D805-C686-7B8D-132E-157FB4C07CD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EA5B307-C360-838F-EFA5-2A9C83CF6B5C}"/>
              </a:ext>
            </a:extLst>
          </p:cNvPr>
          <p:cNvPicPr>
            <a:picLocks noChangeAspect="1"/>
          </p:cNvPicPr>
          <p:nvPr/>
        </p:nvPicPr>
        <p:blipFill>
          <a:blip r:embed="rId3">
            <a:extLst>
              <a:ext uri="{28A0092B-C50C-407E-A947-70E740481C1C}">
                <a14:useLocalDpi xmlns:a14="http://schemas.microsoft.com/office/drawing/2010/main" val="0"/>
              </a:ext>
            </a:extLst>
          </a:blip>
          <a:srcRect l="5512" t="20340" r="11532" b="13397"/>
          <a:stretch>
            <a:fillRect/>
          </a:stretch>
        </p:blipFill>
        <p:spPr>
          <a:xfrm>
            <a:off x="0" y="0"/>
            <a:ext cx="12192000" cy="6858001"/>
          </a:xfrm>
          <a:prstGeom prst="rect">
            <a:avLst/>
          </a:prstGeom>
        </p:spPr>
      </p:pic>
    </p:spTree>
    <p:extLst>
      <p:ext uri="{BB962C8B-B14F-4D97-AF65-F5344CB8AC3E}">
        <p14:creationId xmlns:p14="http://schemas.microsoft.com/office/powerpoint/2010/main" val="10496400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24BAD-B23F-A0CD-965C-D632107C84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FEEFB9-E8A4-0094-01A3-E1082D5FE739}"/>
              </a:ext>
            </a:extLst>
          </p:cNvPr>
          <p:cNvSpPr txBox="1">
            <a:spLocks/>
          </p:cNvSpPr>
          <p:nvPr/>
        </p:nvSpPr>
        <p:spPr>
          <a:xfrm>
            <a:off x="682896" y="0"/>
            <a:ext cx="10826203"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4400">
                <a:solidFill>
                  <a:srgbClr val="FFFF00"/>
                </a:solidFill>
                <a:latin typeface="Calibri Light" panose="020F0302020204030204"/>
              </a:rPr>
              <a:t>Section 318.7.9</a:t>
            </a:r>
            <a:r>
              <a:rPr kumimoji="0" lang="en-US" sz="4400" b="0" i="0" u="none" strike="noStrike" kern="1200" cap="all" spc="0" normalizeH="0" baseline="0" noProof="0">
                <a:ln w="3175" cmpd="sng">
                  <a:noFill/>
                </a:ln>
                <a:solidFill>
                  <a:srgbClr val="FFFF00"/>
                </a:solidFill>
                <a:effectLst/>
                <a:uLnTx/>
                <a:uFillTx/>
                <a:latin typeface="Calibri Light" panose="020F0302020204030204"/>
                <a:ea typeface="+mj-ea"/>
                <a:cs typeface="+mj-cs"/>
              </a:rPr>
              <a:t> – Existing Stairways </a:t>
            </a:r>
          </a:p>
        </p:txBody>
      </p:sp>
      <p:sp>
        <p:nvSpPr>
          <p:cNvPr id="3" name="Content Placeholder 2">
            <a:extLst>
              <a:ext uri="{FF2B5EF4-FFF2-40B4-BE49-F238E27FC236}">
                <a16:creationId xmlns:a16="http://schemas.microsoft.com/office/drawing/2014/main" id="{0F1374EE-2430-F42D-FCE3-F4B94567B812}"/>
              </a:ext>
            </a:extLst>
          </p:cNvPr>
          <p:cNvSpPr txBox="1">
            <a:spLocks/>
          </p:cNvSpPr>
          <p:nvPr/>
        </p:nvSpPr>
        <p:spPr>
          <a:xfrm>
            <a:off x="1030281" y="1456267"/>
            <a:ext cx="10131425" cy="4955460"/>
          </a:xfrm>
          <a:prstGeom prst="rect">
            <a:avLst/>
          </a:prstGeom>
        </p:spPr>
        <p:txBody>
          <a:bodyPr vert="horz" lIns="91440" tIns="45720" rIns="91440" bIns="45720" rtlCol="0" anchor="t">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lvl="0">
              <a:buClr>
                <a:sysClr val="window" lastClr="FFFFFF"/>
              </a:buClr>
              <a:defRPr/>
            </a:pPr>
            <a:r>
              <a:rPr kumimoji="0" lang="en-US" sz="3600" b="0" i="0" u="none" strike="noStrike" kern="1200" cap="none" spc="0" normalizeH="0" baseline="0" noProof="0">
                <a:ln>
                  <a:noFill/>
                </a:ln>
                <a:solidFill>
                  <a:sysClr val="window" lastClr="FFFFFF">
                    <a:lumMod val="95000"/>
                  </a:sysClr>
                </a:solidFill>
                <a:effectLst/>
                <a:uLnTx/>
                <a:uFillTx/>
                <a:latin typeface="normal Verdana"/>
                <a:ea typeface="+mn-ea"/>
                <a:cs typeface="+mn-cs"/>
              </a:rPr>
              <a:t>A stairway in an existing building does not have to be modified to comply with the code for headroom height, width, tread and riser dimension, or landing size for new stairway construction.</a:t>
            </a:r>
            <a:br>
              <a:rPr kumimoji="0" lang="en-US" sz="3600" b="0" i="0" u="none" strike="noStrike" kern="1200" cap="none" spc="0" normalizeH="0" baseline="0" noProof="0">
                <a:ln>
                  <a:noFill/>
                </a:ln>
                <a:solidFill>
                  <a:sysClr val="window" lastClr="FFFFFF">
                    <a:lumMod val="95000"/>
                  </a:sysClr>
                </a:solidFill>
                <a:effectLst/>
                <a:uLnTx/>
                <a:uFillTx/>
                <a:latin typeface="normal Verdana"/>
                <a:ea typeface="+mn-ea"/>
                <a:cs typeface="+mn-cs"/>
              </a:rPr>
            </a:br>
            <a:endParaRPr kumimoji="0" lang="en-US" sz="3600" b="0" i="0" u="none" strike="noStrike" kern="1200" cap="none" spc="0" normalizeH="0" baseline="0" noProof="0">
              <a:ln>
                <a:noFill/>
              </a:ln>
              <a:solidFill>
                <a:sysClr val="window" lastClr="FFFFFF">
                  <a:lumMod val="95000"/>
                </a:sysClr>
              </a:solidFill>
              <a:effectLst/>
              <a:uLnTx/>
              <a:uFillTx/>
              <a:latin typeface="normal Verdana"/>
              <a:ea typeface="+mn-ea"/>
              <a:cs typeface="+mn-cs"/>
            </a:endParaRPr>
          </a:p>
          <a:p>
            <a:pPr marL="285750" marR="0" lvl="0" indent="-285750" algn="l" defTabSz="457200" rtl="0" eaLnBrk="1" fontAlgn="auto" latinLnBrk="0" hangingPunct="1">
              <a:lnSpc>
                <a:spcPct val="100000"/>
              </a:lnSpc>
              <a:spcBef>
                <a:spcPts val="0"/>
              </a:spcBef>
              <a:spcAft>
                <a:spcPts val="1000"/>
              </a:spcAft>
              <a:buClr>
                <a:sysClr val="window" lastClr="FFFFFF"/>
              </a:buClr>
              <a:buSzPct val="100000"/>
              <a:buFont typeface="Arial"/>
              <a:buChar char="•"/>
              <a:tabLst/>
              <a:defRPr/>
            </a:pPr>
            <a:r>
              <a:rPr lang="en-US" sz="3600">
                <a:solidFill>
                  <a:srgbClr val="FFFF00"/>
                </a:solidFill>
                <a:latin typeface="normal Verdana"/>
              </a:rPr>
              <a:t> Only applies where the existing space and construction does not allow a reduction in pitch or slope.</a:t>
            </a:r>
            <a:endParaRPr kumimoji="0" lang="en-US" sz="3600" b="0" u="none" strike="noStrike" kern="1200" cap="none" spc="0" normalizeH="0" baseline="0" noProof="0">
              <a:ln>
                <a:noFill/>
              </a:ln>
              <a:solidFill>
                <a:srgbClr val="FFFF00"/>
              </a:solidFill>
              <a:effectLst/>
              <a:uLnTx/>
              <a:uFillTx/>
              <a:latin typeface="normal Verdana"/>
              <a:ea typeface="+mn-ea"/>
              <a:cs typeface="+mn-cs"/>
            </a:endParaRPr>
          </a:p>
          <a:p>
            <a:pPr marL="285750" marR="0" lvl="0" indent="-285750" algn="l" defTabSz="457200" rtl="0" eaLnBrk="1" fontAlgn="auto" latinLnBrk="0" hangingPunct="1">
              <a:lnSpc>
                <a:spcPct val="100000"/>
              </a:lnSpc>
              <a:spcBef>
                <a:spcPts val="0"/>
              </a:spcBef>
              <a:spcAft>
                <a:spcPts val="1000"/>
              </a:spcAft>
              <a:buClr>
                <a:sysClr val="window" lastClr="FFFFFF"/>
              </a:buClr>
              <a:buSzPct val="100000"/>
              <a:buFont typeface="Arial"/>
              <a:buChar char="•"/>
              <a:tabLst/>
              <a:defRPr/>
            </a:pPr>
            <a:endParaRPr kumimoji="0" lang="en-US" sz="3600" b="0" i="1" u="none" strike="noStrike" kern="1200" cap="none" spc="0" normalizeH="0" baseline="0" noProof="0">
              <a:ln>
                <a:noFill/>
              </a:ln>
              <a:solidFill>
                <a:srgbClr val="FFFF00"/>
              </a:solidFill>
              <a:effectLst/>
              <a:uLnTx/>
              <a:uFillTx/>
              <a:latin typeface="normal Verdana"/>
              <a:ea typeface="+mn-ea"/>
              <a:cs typeface="+mn-cs"/>
            </a:endParaRPr>
          </a:p>
          <a:p>
            <a:pPr marL="285750" marR="0" lvl="0" indent="-285750" algn="l" defTabSz="457200" rtl="0" eaLnBrk="1" fontAlgn="auto" latinLnBrk="0" hangingPunct="1">
              <a:lnSpc>
                <a:spcPct val="100000"/>
              </a:lnSpc>
              <a:spcBef>
                <a:spcPts val="0"/>
              </a:spcBef>
              <a:spcAft>
                <a:spcPts val="1000"/>
              </a:spcAft>
              <a:buClr>
                <a:sysClr val="window" lastClr="FFFFFF"/>
              </a:buClr>
              <a:buSzPct val="100000"/>
              <a:buFont typeface="Arial"/>
              <a:buChar char="•"/>
              <a:tabLst/>
              <a:defRPr/>
            </a:pPr>
            <a:endParaRPr kumimoji="0" lang="en-US" sz="3600" b="0" i="1" u="none" strike="noStrike" kern="1200" cap="none" spc="0" normalizeH="0" baseline="0" noProof="0">
              <a:ln>
                <a:noFill/>
              </a:ln>
              <a:solidFill>
                <a:srgbClr val="FFFF00"/>
              </a:solidFill>
              <a:effectLst/>
              <a:uLnTx/>
              <a:uFillTx/>
              <a:latin typeface="normal Verdana"/>
              <a:ea typeface="+mn-ea"/>
              <a:cs typeface="+mn-cs"/>
            </a:endParaRPr>
          </a:p>
          <a:p>
            <a:pPr marL="0" marR="0" lvl="0" indent="0" algn="l" defTabSz="457200" rtl="0" eaLnBrk="1" fontAlgn="auto" latinLnBrk="0" hangingPunct="1">
              <a:lnSpc>
                <a:spcPct val="100000"/>
              </a:lnSpc>
              <a:spcBef>
                <a:spcPts val="0"/>
              </a:spcBef>
              <a:spcAft>
                <a:spcPts val="1000"/>
              </a:spcAft>
              <a:buClr>
                <a:sysClr val="window" lastClr="FFFFFF"/>
              </a:buClr>
              <a:buSzPct val="100000"/>
              <a:buFont typeface="Arial"/>
              <a:buNone/>
              <a:tabLst/>
              <a:defRPr/>
            </a:pPr>
            <a:endParaRPr kumimoji="0" lang="en-US" sz="3600" b="0" i="0" u="none" strike="noStrike" kern="1200" cap="none" spc="0" normalizeH="0" baseline="0" noProof="0">
              <a:ln>
                <a:noFill/>
              </a:ln>
              <a:solidFill>
                <a:sysClr val="window" lastClr="FFFFFF">
                  <a:lumMod val="95000"/>
                </a:sysClr>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BB773CBE-8F37-DDD2-D42D-750C0E856418}"/>
              </a:ext>
            </a:extLst>
          </p:cNvPr>
          <p:cNvSpPr/>
          <p:nvPr/>
        </p:nvSpPr>
        <p:spPr>
          <a:xfrm>
            <a:off x="4193017" y="6111634"/>
            <a:ext cx="3805955" cy="54569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latin typeface="Calibri" panose="020F0502020204030204" pitchFamily="34" charset="0"/>
                <a:ea typeface="Calibri" panose="020F0502020204030204" pitchFamily="34" charset="0"/>
                <a:cs typeface="Calibri" panose="020F0502020204030204" pitchFamily="34" charset="0"/>
              </a:rPr>
              <a:t>Amendment</a:t>
            </a:r>
          </a:p>
        </p:txBody>
      </p:sp>
    </p:spTree>
    <p:extLst>
      <p:ext uri="{BB962C8B-B14F-4D97-AF65-F5344CB8AC3E}">
        <p14:creationId xmlns:p14="http://schemas.microsoft.com/office/powerpoint/2010/main" val="1023116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36029-BEB3-4DB0-24FE-577444888EF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10DE0A0-6712-4494-0784-D84BCC3A54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32354566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0929D-34AC-F129-FADA-50B38EDAA0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9DB905-A4CB-EC3D-F9F7-03C383222707}"/>
              </a:ext>
            </a:extLst>
          </p:cNvPr>
          <p:cNvSpPr txBox="1">
            <a:spLocks/>
          </p:cNvSpPr>
          <p:nvPr/>
        </p:nvSpPr>
        <p:spPr>
          <a:xfrm>
            <a:off x="682887" y="-127819"/>
            <a:ext cx="10826203"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4400">
                <a:solidFill>
                  <a:srgbClr val="FFFF00"/>
                </a:solidFill>
                <a:latin typeface="Calibri Light" panose="020F0302020204030204"/>
              </a:rPr>
              <a:t>Section R320.5</a:t>
            </a:r>
            <a:r>
              <a:rPr kumimoji="0" lang="en-US" sz="4400" b="0" i="0" u="none" strike="noStrike" kern="1200" cap="all" spc="0" normalizeH="0" baseline="0" noProof="0">
                <a:ln w="3175" cmpd="sng">
                  <a:noFill/>
                </a:ln>
                <a:solidFill>
                  <a:srgbClr val="FFFF00"/>
                </a:solidFill>
                <a:effectLst/>
                <a:uLnTx/>
                <a:uFillTx/>
                <a:latin typeface="Calibri Light" panose="020F0302020204030204"/>
                <a:ea typeface="+mj-ea"/>
                <a:cs typeface="+mj-cs"/>
              </a:rPr>
              <a:t> – Handrail Termination </a:t>
            </a:r>
            <a:r>
              <a:rPr lang="en-US" sz="4400">
                <a:solidFill>
                  <a:srgbClr val="FFFF00"/>
                </a:solidFill>
                <a:latin typeface="Calibri Light" panose="020F0302020204030204"/>
              </a:rPr>
              <a:t> </a:t>
            </a:r>
            <a:endParaRPr kumimoji="0" lang="en-US" sz="4400" b="0" i="0" u="none" strike="noStrike" kern="1200" cap="all" spc="0" normalizeH="0" baseline="0" noProof="0">
              <a:ln w="3175" cmpd="sng">
                <a:noFill/>
              </a:ln>
              <a:solidFill>
                <a:srgbClr val="FFFF00"/>
              </a:solidFill>
              <a:effectLst/>
              <a:uLnTx/>
              <a:uFillTx/>
              <a:latin typeface="Calibri Light" panose="020F0302020204030204"/>
              <a:ea typeface="+mj-ea"/>
              <a:cs typeface="+mj-cs"/>
            </a:endParaRPr>
          </a:p>
        </p:txBody>
      </p:sp>
      <p:sp>
        <p:nvSpPr>
          <p:cNvPr id="3" name="Content Placeholder 2">
            <a:extLst>
              <a:ext uri="{FF2B5EF4-FFF2-40B4-BE49-F238E27FC236}">
                <a16:creationId xmlns:a16="http://schemas.microsoft.com/office/drawing/2014/main" id="{0C7A5C64-823F-E8AF-EE9E-AC7B94144944}"/>
              </a:ext>
            </a:extLst>
          </p:cNvPr>
          <p:cNvSpPr txBox="1">
            <a:spLocks/>
          </p:cNvSpPr>
          <p:nvPr/>
        </p:nvSpPr>
        <p:spPr>
          <a:xfrm>
            <a:off x="1030275" y="1258530"/>
            <a:ext cx="10131425" cy="6327058"/>
          </a:xfrm>
          <a:prstGeom prst="rect">
            <a:avLst/>
          </a:prstGeom>
        </p:spPr>
        <p:txBody>
          <a:bodyPr vert="horz" lIns="91440" tIns="45720" rIns="91440" bIns="45720" rtlCol="0" anchor="t">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lvl="0">
              <a:buClr>
                <a:sysClr val="window" lastClr="FFFFFF"/>
              </a:buClr>
              <a:defRPr/>
            </a:pPr>
            <a:r>
              <a:rPr lang="en-US" sz="3600">
                <a:solidFill>
                  <a:sysClr val="window" lastClr="FFFFFF">
                    <a:lumMod val="95000"/>
                  </a:sysClr>
                </a:solidFill>
                <a:latin typeface="normal Verdana"/>
              </a:rPr>
              <a:t>A handrail end shall be returned continuous to itself or toward a wall, guard or walking surface. Handrail returns shall not form a gap more than 1/4 inch (6.4 mm) from the adjacent wall.</a:t>
            </a:r>
            <a:br>
              <a:rPr lang="en-US" sz="3600">
                <a:solidFill>
                  <a:sysClr val="window" lastClr="FFFFFF">
                    <a:lumMod val="95000"/>
                  </a:sysClr>
                </a:solidFill>
                <a:latin typeface="normal Verdana"/>
              </a:rPr>
            </a:br>
            <a:endParaRPr kumimoji="0" lang="en-US" sz="3600" b="0" i="0" u="none" strike="noStrike" kern="1200" cap="none" spc="0" normalizeH="0" baseline="0" noProof="0">
              <a:ln>
                <a:noFill/>
              </a:ln>
              <a:solidFill>
                <a:sysClr val="window" lastClr="FFFFFF">
                  <a:lumMod val="95000"/>
                </a:sysClr>
              </a:solidFill>
              <a:effectLst/>
              <a:uLnTx/>
              <a:uFillTx/>
              <a:latin typeface="normal Verdana"/>
              <a:ea typeface="+mn-ea"/>
              <a:cs typeface="+mn-cs"/>
            </a:endParaRPr>
          </a:p>
          <a:p>
            <a:pPr lvl="0">
              <a:buClr>
                <a:sysClr val="window" lastClr="FFFFFF"/>
              </a:buClr>
              <a:defRPr/>
            </a:pPr>
            <a:r>
              <a:rPr lang="en-US" sz="3600">
                <a:solidFill>
                  <a:srgbClr val="FFFF00"/>
                </a:solidFill>
                <a:latin typeface="normal Verdana"/>
              </a:rPr>
              <a:t>The ¼” gap is new. Locally we pretty much allowed this as a judgement call in the field, but now it’s codified.</a:t>
            </a:r>
            <a:br>
              <a:rPr lang="en-US" sz="3600">
                <a:solidFill>
                  <a:srgbClr val="FFFF00"/>
                </a:solidFill>
                <a:latin typeface="normal Verdana"/>
              </a:rPr>
            </a:br>
            <a:endParaRPr kumimoji="0" lang="en-US" sz="3600" b="0" i="0" u="none" strike="noStrike" kern="1200" cap="none" spc="0" normalizeH="0" baseline="0" noProof="0">
              <a:ln>
                <a:noFill/>
              </a:ln>
              <a:solidFill>
                <a:sysClr val="window" lastClr="FFFFFF">
                  <a:lumMod val="95000"/>
                </a:sys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5227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9ECFD9-7CEB-12CC-1CA4-23D9B1C11DA5}"/>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21FBCBD9-47BB-8B02-8412-EEEFEEF2D9B0}"/>
              </a:ext>
            </a:extLst>
          </p:cNvPr>
          <p:cNvPicPr>
            <a:picLocks noChangeAspect="1"/>
          </p:cNvPicPr>
          <p:nvPr/>
        </p:nvPicPr>
        <p:blipFill>
          <a:blip r:embed="rId3">
            <a:extLst>
              <a:ext uri="{28A0092B-C50C-407E-A947-70E740481C1C}">
                <a14:useLocalDpi xmlns:a14="http://schemas.microsoft.com/office/drawing/2010/main" val="0"/>
              </a:ext>
            </a:extLst>
          </a:blip>
          <a:srcRect l="2410"/>
          <a:stretch>
            <a:fillRect/>
          </a:stretch>
        </p:blipFill>
        <p:spPr>
          <a:xfrm>
            <a:off x="0" y="0"/>
            <a:ext cx="12192000" cy="6857999"/>
          </a:xfrm>
          <a:prstGeom prst="rect">
            <a:avLst/>
          </a:prstGeom>
        </p:spPr>
      </p:pic>
    </p:spTree>
    <p:extLst>
      <p:ext uri="{BB962C8B-B14F-4D97-AF65-F5344CB8AC3E}">
        <p14:creationId xmlns:p14="http://schemas.microsoft.com/office/powerpoint/2010/main" val="9028578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63AFB9-63E3-1ABC-FFDC-C2D0D8D78439}"/>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CDB54D27-BC09-8408-59CF-554CC4B66FD6}"/>
              </a:ext>
            </a:extLst>
          </p:cNvPr>
          <p:cNvPicPr>
            <a:picLocks noChangeAspect="1"/>
          </p:cNvPicPr>
          <p:nvPr/>
        </p:nvPicPr>
        <p:blipFill>
          <a:blip r:embed="rId3">
            <a:extLst>
              <a:ext uri="{28A0092B-C50C-407E-A947-70E740481C1C}">
                <a14:useLocalDpi xmlns:a14="http://schemas.microsoft.com/office/drawing/2010/main" val="0"/>
              </a:ext>
            </a:extLst>
          </a:blip>
          <a:srcRect l="24304" t="26175" r="58068" b="47395"/>
          <a:stretch>
            <a:fillRect/>
          </a:stretch>
        </p:blipFill>
        <p:spPr>
          <a:xfrm>
            <a:off x="452176" y="3429000"/>
            <a:ext cx="2897313" cy="2766318"/>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6" name="Picture 15">
            <a:extLst>
              <a:ext uri="{FF2B5EF4-FFF2-40B4-BE49-F238E27FC236}">
                <a16:creationId xmlns:a16="http://schemas.microsoft.com/office/drawing/2014/main" id="{B57B9626-C447-817B-7347-4B6248FDF243}"/>
              </a:ext>
            </a:extLst>
          </p:cNvPr>
          <p:cNvPicPr>
            <a:picLocks noChangeAspect="1"/>
          </p:cNvPicPr>
          <p:nvPr/>
        </p:nvPicPr>
        <p:blipFill>
          <a:blip r:embed="rId3">
            <a:extLst>
              <a:ext uri="{28A0092B-C50C-407E-A947-70E740481C1C}">
                <a14:useLocalDpi xmlns:a14="http://schemas.microsoft.com/office/drawing/2010/main" val="0"/>
              </a:ext>
            </a:extLst>
          </a:blip>
          <a:srcRect r="32291" b="40194"/>
          <a:stretch>
            <a:fillRect/>
          </a:stretch>
        </p:blipFill>
        <p:spPr>
          <a:xfrm>
            <a:off x="0" y="0"/>
            <a:ext cx="12192000" cy="6858000"/>
          </a:xfrm>
          <a:prstGeom prst="rect">
            <a:avLst/>
          </a:prstGeom>
        </p:spPr>
      </p:pic>
    </p:spTree>
    <p:extLst>
      <p:ext uri="{BB962C8B-B14F-4D97-AF65-F5344CB8AC3E}">
        <p14:creationId xmlns:p14="http://schemas.microsoft.com/office/powerpoint/2010/main" val="22805923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A2CB1E-6037-7BE3-9B13-4CBA723E6E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C8E02A-2EEA-D7D3-1522-4D3E2CD5A884}"/>
              </a:ext>
            </a:extLst>
          </p:cNvPr>
          <p:cNvSpPr txBox="1">
            <a:spLocks/>
          </p:cNvSpPr>
          <p:nvPr/>
        </p:nvSpPr>
        <p:spPr>
          <a:xfrm>
            <a:off x="682889" y="0"/>
            <a:ext cx="10826203"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4400">
                <a:solidFill>
                  <a:srgbClr val="FFFF00"/>
                </a:solidFill>
                <a:latin typeface="Calibri Light" panose="020F0302020204030204"/>
              </a:rPr>
              <a:t>Section 329.6.4</a:t>
            </a:r>
            <a:r>
              <a:rPr kumimoji="0" lang="en-US" sz="4400" b="0" i="0" u="none" strike="noStrike" kern="1200" cap="all" spc="0" normalizeH="0" baseline="0" noProof="0">
                <a:ln w="3175" cmpd="sng">
                  <a:noFill/>
                </a:ln>
                <a:solidFill>
                  <a:srgbClr val="FFFF00"/>
                </a:solidFill>
                <a:effectLst/>
                <a:uLnTx/>
                <a:uFillTx/>
                <a:latin typeface="Calibri Light" panose="020F0302020204030204"/>
                <a:ea typeface="+mj-ea"/>
                <a:cs typeface="+mj-cs"/>
              </a:rPr>
              <a:t> – BIPV Hazards </a:t>
            </a:r>
          </a:p>
        </p:txBody>
      </p:sp>
      <p:sp>
        <p:nvSpPr>
          <p:cNvPr id="3" name="Content Placeholder 2">
            <a:extLst>
              <a:ext uri="{FF2B5EF4-FFF2-40B4-BE49-F238E27FC236}">
                <a16:creationId xmlns:a16="http://schemas.microsoft.com/office/drawing/2014/main" id="{1464389B-1925-705C-F5FA-6239D16C4322}"/>
              </a:ext>
            </a:extLst>
          </p:cNvPr>
          <p:cNvSpPr txBox="1">
            <a:spLocks/>
          </p:cNvSpPr>
          <p:nvPr/>
        </p:nvSpPr>
        <p:spPr>
          <a:xfrm>
            <a:off x="1030277" y="1225209"/>
            <a:ext cx="10131425" cy="5632791"/>
          </a:xfrm>
          <a:prstGeom prst="rect">
            <a:avLst/>
          </a:prstGeom>
        </p:spPr>
        <p:txBody>
          <a:bodyPr vert="horz" lIns="91440" tIns="45720" rIns="91440" bIns="45720" rtlCol="0" anchor="t">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lvl="0">
              <a:buClr>
                <a:sysClr val="window" lastClr="FFFFFF"/>
              </a:buClr>
              <a:defRPr/>
            </a:pPr>
            <a:r>
              <a:rPr kumimoji="0" lang="en-US" sz="3600" b="0" i="0" u="none" strike="noStrike" kern="1200" cap="none" spc="0" normalizeH="0" baseline="0" noProof="0">
                <a:ln>
                  <a:noFill/>
                </a:ln>
                <a:solidFill>
                  <a:sysClr val="window" lastClr="FFFFFF">
                    <a:lumMod val="95000"/>
                  </a:sysClr>
                </a:solidFill>
                <a:effectLst/>
                <a:uLnTx/>
                <a:uFillTx/>
                <a:latin typeface="normal Verdana"/>
                <a:ea typeface="+mn-ea"/>
                <a:cs typeface="+mn-cs"/>
              </a:rPr>
              <a:t>When Building Integrated Photovoltaic Systems are installed in a manner that conceals electrical hazards from view, markings shall be provided to avoid ladder placement in that area.</a:t>
            </a:r>
            <a:endParaRPr lang="en-US" sz="3600">
              <a:solidFill>
                <a:sysClr val="window" lastClr="FFFFFF">
                  <a:lumMod val="95000"/>
                </a:sysClr>
              </a:solidFill>
              <a:latin typeface="normal Verdana"/>
            </a:endParaRPr>
          </a:p>
          <a:p>
            <a:pPr lvl="0">
              <a:buClr>
                <a:sysClr val="window" lastClr="FFFFFF"/>
              </a:buClr>
              <a:defRPr/>
            </a:pPr>
            <a:endParaRPr kumimoji="0" lang="en-US" sz="3600" b="0" i="0" u="none" strike="noStrike" kern="1200" cap="none" spc="0" normalizeH="0" baseline="0" noProof="0">
              <a:ln>
                <a:noFill/>
              </a:ln>
              <a:solidFill>
                <a:sysClr val="window" lastClr="FFFFFF">
                  <a:lumMod val="95000"/>
                </a:sysClr>
              </a:solidFill>
              <a:effectLst/>
              <a:uLnTx/>
              <a:uFillTx/>
              <a:latin typeface="normal Verdana"/>
              <a:ea typeface="+mn-ea"/>
              <a:cs typeface="+mn-cs"/>
            </a:endParaRPr>
          </a:p>
          <a:p>
            <a:pPr marL="285750" marR="0" lvl="0" indent="-285750" algn="l" defTabSz="457200" rtl="0" eaLnBrk="1" fontAlgn="auto" latinLnBrk="0" hangingPunct="1">
              <a:lnSpc>
                <a:spcPct val="100000"/>
              </a:lnSpc>
              <a:spcBef>
                <a:spcPts val="0"/>
              </a:spcBef>
              <a:spcAft>
                <a:spcPts val="1000"/>
              </a:spcAft>
              <a:buClr>
                <a:sysClr val="window" lastClr="FFFFFF"/>
              </a:buClr>
              <a:buSzPct val="100000"/>
              <a:buFont typeface="Arial"/>
              <a:buChar char="•"/>
              <a:tabLst/>
              <a:defRPr/>
            </a:pPr>
            <a:r>
              <a:rPr lang="en-US" sz="3600">
                <a:solidFill>
                  <a:srgbClr val="FFFF00"/>
                </a:solidFill>
                <a:latin typeface="normal Verdana"/>
              </a:rPr>
              <a:t>Markings shall be reflective and visible from grade. BIPV systems listed to UL3741 (such as Tesla roofs), do not require these markings.</a:t>
            </a:r>
            <a:endParaRPr kumimoji="0" lang="en-US" sz="3600" b="0" i="1" u="none" strike="noStrike" kern="1200" cap="none" spc="0" normalizeH="0" baseline="0" noProof="0">
              <a:ln>
                <a:noFill/>
              </a:ln>
              <a:solidFill>
                <a:srgbClr val="FFFF00"/>
              </a:solidFill>
              <a:effectLst/>
              <a:uLnTx/>
              <a:uFillTx/>
              <a:latin typeface="normal Verdana"/>
              <a:ea typeface="+mn-ea"/>
              <a:cs typeface="+mn-cs"/>
            </a:endParaRPr>
          </a:p>
          <a:p>
            <a:pPr marL="0" marR="0" lvl="0" indent="0" algn="l" defTabSz="457200" rtl="0" eaLnBrk="1" fontAlgn="auto" latinLnBrk="0" hangingPunct="1">
              <a:lnSpc>
                <a:spcPct val="100000"/>
              </a:lnSpc>
              <a:spcBef>
                <a:spcPts val="0"/>
              </a:spcBef>
              <a:spcAft>
                <a:spcPts val="1000"/>
              </a:spcAft>
              <a:buClr>
                <a:sysClr val="window" lastClr="FFFFFF"/>
              </a:buClr>
              <a:buSzPct val="100000"/>
              <a:buFont typeface="Arial"/>
              <a:buNone/>
              <a:tabLst/>
              <a:defRPr/>
            </a:pPr>
            <a:endParaRPr kumimoji="0" lang="en-US" sz="3600" b="0" i="0" u="none" strike="noStrike" kern="1200" cap="none" spc="0" normalizeH="0" baseline="0" noProof="0">
              <a:ln>
                <a:noFill/>
              </a:ln>
              <a:solidFill>
                <a:sysClr val="window" lastClr="FFFFFF">
                  <a:lumMod val="95000"/>
                </a:sys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10201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B4159-293B-D9D7-3F59-5AB5EB92F7A1}"/>
            </a:ext>
          </a:extLst>
        </p:cNvPr>
        <p:cNvGrpSpPr/>
        <p:nvPr/>
      </p:nvGrpSpPr>
      <p:grpSpPr>
        <a:xfrm>
          <a:off x="0" y="0"/>
          <a:ext cx="0" cy="0"/>
          <a:chOff x="0" y="0"/>
          <a:chExt cx="0" cy="0"/>
        </a:xfrm>
      </p:grpSpPr>
      <p:pic>
        <p:nvPicPr>
          <p:cNvPr id="1028" name="Picture 4" descr="House">
            <a:extLst>
              <a:ext uri="{FF2B5EF4-FFF2-40B4-BE49-F238E27FC236}">
                <a16:creationId xmlns:a16="http://schemas.microsoft.com/office/drawing/2014/main" id="{CD8C3E85-6FFC-8053-728E-4677AFD4F1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7829C85-C3EE-44A6-EBA1-6F5BAEB8180D}"/>
              </a:ext>
            </a:extLst>
          </p:cNvPr>
          <p:cNvSpPr/>
          <p:nvPr/>
        </p:nvSpPr>
        <p:spPr>
          <a:xfrm>
            <a:off x="7405634" y="6742444"/>
            <a:ext cx="4786366" cy="11555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100"/>
              <a:t>Photo of BIPV from </a:t>
            </a:r>
            <a:r>
              <a:rPr lang="en-US" sz="1100">
                <a:hlinkClick r:id="rId4"/>
              </a:rPr>
              <a:t>https://www.wienerberger.com/en.html</a:t>
            </a:r>
            <a:r>
              <a:rPr lang="en-US" sz="1100"/>
              <a:t> on 10-22-2025</a:t>
            </a:r>
          </a:p>
        </p:txBody>
      </p:sp>
    </p:spTree>
    <p:extLst>
      <p:ext uri="{BB962C8B-B14F-4D97-AF65-F5344CB8AC3E}">
        <p14:creationId xmlns:p14="http://schemas.microsoft.com/office/powerpoint/2010/main" val="3488430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145336-CC28-BAF6-62D2-97F832F0E1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04FD0E-B543-9D9F-0AF8-CAF0D8CAE9AD}"/>
              </a:ext>
            </a:extLst>
          </p:cNvPr>
          <p:cNvSpPr txBox="1">
            <a:spLocks/>
          </p:cNvSpPr>
          <p:nvPr/>
        </p:nvSpPr>
        <p:spPr>
          <a:xfrm>
            <a:off x="682887" y="-127819"/>
            <a:ext cx="10826203"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4400">
                <a:solidFill>
                  <a:srgbClr val="FFFF00"/>
                </a:solidFill>
                <a:latin typeface="Calibri Light" panose="020F0302020204030204"/>
              </a:rPr>
              <a:t>Section 329.7.1</a:t>
            </a:r>
            <a:r>
              <a:rPr kumimoji="0" lang="en-US" sz="4400" b="0" i="0" u="none" strike="noStrike" kern="1200" cap="all" spc="0" normalizeH="0" baseline="0" noProof="0">
                <a:ln w="3175" cmpd="sng">
                  <a:noFill/>
                </a:ln>
                <a:solidFill>
                  <a:srgbClr val="FFFF00"/>
                </a:solidFill>
                <a:effectLst/>
                <a:uLnTx/>
                <a:uFillTx/>
                <a:latin typeface="Calibri Light" panose="020F0302020204030204"/>
                <a:ea typeface="+mj-ea"/>
                <a:cs typeface="+mj-cs"/>
              </a:rPr>
              <a:t> – Solar Panel Fire Rating</a:t>
            </a:r>
          </a:p>
        </p:txBody>
      </p:sp>
      <p:sp>
        <p:nvSpPr>
          <p:cNvPr id="3" name="Content Placeholder 2">
            <a:extLst>
              <a:ext uri="{FF2B5EF4-FFF2-40B4-BE49-F238E27FC236}">
                <a16:creationId xmlns:a16="http://schemas.microsoft.com/office/drawing/2014/main" id="{A86F273B-E34A-5A7E-B216-6535D5707A9C}"/>
              </a:ext>
            </a:extLst>
          </p:cNvPr>
          <p:cNvSpPr txBox="1">
            <a:spLocks/>
          </p:cNvSpPr>
          <p:nvPr/>
        </p:nvSpPr>
        <p:spPr>
          <a:xfrm>
            <a:off x="1030277" y="1216470"/>
            <a:ext cx="10131425" cy="5632791"/>
          </a:xfrm>
          <a:prstGeom prst="rect">
            <a:avLst/>
          </a:prstGeom>
        </p:spPr>
        <p:txBody>
          <a:bodyPr vert="horz" lIns="91440" tIns="45720" rIns="91440" bIns="45720" rtlCol="0" anchor="t">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lvl="0">
              <a:buClr>
                <a:sysClr val="window" lastClr="FFFFFF"/>
              </a:buClr>
              <a:defRPr/>
            </a:pPr>
            <a:r>
              <a:rPr kumimoji="0" lang="en-US" sz="3600" b="0" i="0" u="none" strike="noStrike" kern="1200" cap="none" spc="0" normalizeH="0" baseline="0" noProof="0">
                <a:ln>
                  <a:noFill/>
                </a:ln>
                <a:solidFill>
                  <a:sysClr val="window" lastClr="FFFFFF">
                    <a:lumMod val="95000"/>
                  </a:sysClr>
                </a:solidFill>
                <a:effectLst/>
                <a:uLnTx/>
                <a:uFillTx/>
                <a:latin typeface="normal Verdana"/>
                <a:ea typeface="+mn-ea"/>
                <a:cs typeface="+mn-cs"/>
              </a:rPr>
              <a:t>When</a:t>
            </a:r>
            <a:r>
              <a:rPr lang="en-US" sz="3600">
                <a:solidFill>
                  <a:sysClr val="window" lastClr="FFFFFF">
                    <a:lumMod val="95000"/>
                  </a:sysClr>
                </a:solidFill>
                <a:latin typeface="normal Verdana"/>
              </a:rPr>
              <a:t> PV panels are installed on a non-combustible or open frame elevated support structure, they must be listed and labeled with a fire type rating in accordance with UL 1703 or with both UL 61730-1 and UL 61730-2. </a:t>
            </a:r>
            <a:br>
              <a:rPr lang="en-US" sz="3600">
                <a:solidFill>
                  <a:sysClr val="window" lastClr="FFFFFF">
                    <a:lumMod val="95000"/>
                  </a:sysClr>
                </a:solidFill>
                <a:latin typeface="normal Verdana"/>
              </a:rPr>
            </a:br>
            <a:endParaRPr kumimoji="0" lang="en-US" sz="3600" b="0" i="0" u="none" strike="noStrike" kern="1200" cap="none" spc="0" normalizeH="0" baseline="0" noProof="0">
              <a:ln>
                <a:noFill/>
              </a:ln>
              <a:solidFill>
                <a:sysClr val="window" lastClr="FFFFFF">
                  <a:lumMod val="95000"/>
                </a:sysClr>
              </a:solidFill>
              <a:effectLst/>
              <a:uLnTx/>
              <a:uFillTx/>
              <a:latin typeface="normal Verdana"/>
              <a:ea typeface="+mn-ea"/>
              <a:cs typeface="+mn-cs"/>
            </a:endParaRPr>
          </a:p>
          <a:p>
            <a:pPr lvl="0">
              <a:buClr>
                <a:sysClr val="window" lastClr="FFFFFF"/>
              </a:buClr>
              <a:defRPr/>
            </a:pPr>
            <a:r>
              <a:rPr lang="en-US" sz="3600">
                <a:solidFill>
                  <a:srgbClr val="FFFF00"/>
                </a:solidFill>
                <a:latin typeface="normal Verdana"/>
              </a:rPr>
              <a:t>Panels installed above roof assemblies on an elevated support structure shall be identified with a fire classification in accordance with UL 2703.</a:t>
            </a:r>
            <a:endParaRPr kumimoji="0" lang="en-US" sz="3600" b="0" i="0" u="none" strike="noStrike" kern="1200" cap="none" spc="0" normalizeH="0" baseline="0" noProof="0">
              <a:ln>
                <a:noFill/>
              </a:ln>
              <a:solidFill>
                <a:sysClr val="window" lastClr="FFFFFF">
                  <a:lumMod val="95000"/>
                </a:sys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72547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A939E-63CF-89F2-6D96-D0FAE32A5DE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438D8CB-86E5-F13A-7355-1BEAB11CE610}"/>
              </a:ext>
            </a:extLst>
          </p:cNvPr>
          <p:cNvPicPr>
            <a:picLocks noChangeAspect="1"/>
          </p:cNvPicPr>
          <p:nvPr/>
        </p:nvPicPr>
        <p:blipFill>
          <a:blip r:embed="rId3">
            <a:extLst>
              <a:ext uri="{28A0092B-C50C-407E-A947-70E740481C1C}">
                <a14:useLocalDpi xmlns:a14="http://schemas.microsoft.com/office/drawing/2010/main" val="0"/>
              </a:ext>
            </a:extLst>
          </a:blip>
          <a:srcRect r="1419"/>
          <a:stretch>
            <a:fillRect/>
          </a:stretch>
        </p:blipFill>
        <p:spPr>
          <a:xfrm>
            <a:off x="-1" y="1"/>
            <a:ext cx="12192001" cy="6858000"/>
          </a:xfrm>
          <a:prstGeom prst="rect">
            <a:avLst/>
          </a:prstGeom>
        </p:spPr>
      </p:pic>
    </p:spTree>
    <p:extLst>
      <p:ext uri="{BB962C8B-B14F-4D97-AF65-F5344CB8AC3E}">
        <p14:creationId xmlns:p14="http://schemas.microsoft.com/office/powerpoint/2010/main" val="439874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5629D-DD18-4F61-936D-D23FD872029F}"/>
              </a:ext>
            </a:extLst>
          </p:cNvPr>
          <p:cNvSpPr>
            <a:spLocks noGrp="1"/>
          </p:cNvSpPr>
          <p:nvPr>
            <p:ph type="title"/>
          </p:nvPr>
        </p:nvSpPr>
        <p:spPr/>
        <p:txBody>
          <a:bodyPr/>
          <a:lstStyle/>
          <a:p>
            <a:pPr algn="ctr"/>
            <a:r>
              <a:rPr lang="en-US" b="1"/>
              <a:t>Agenda</a:t>
            </a:r>
          </a:p>
        </p:txBody>
      </p:sp>
      <p:sp>
        <p:nvSpPr>
          <p:cNvPr id="3" name="Content Placeholder 2">
            <a:extLst>
              <a:ext uri="{FF2B5EF4-FFF2-40B4-BE49-F238E27FC236}">
                <a16:creationId xmlns:a16="http://schemas.microsoft.com/office/drawing/2014/main" id="{CC973BD2-1DF0-450E-8AA6-45490368B513}"/>
              </a:ext>
            </a:extLst>
          </p:cNvPr>
          <p:cNvSpPr>
            <a:spLocks noGrp="1"/>
          </p:cNvSpPr>
          <p:nvPr>
            <p:ph idx="1"/>
          </p:nvPr>
        </p:nvSpPr>
        <p:spPr/>
        <p:txBody>
          <a:bodyPr>
            <a:normAutofit/>
          </a:bodyPr>
          <a:lstStyle/>
          <a:p>
            <a:r>
              <a:rPr lang="en-US"/>
              <a:t>Updates and Reminders</a:t>
            </a:r>
          </a:p>
          <a:p>
            <a:r>
              <a:rPr lang="en-US"/>
              <a:t>History of Code Adoption in Manhattan</a:t>
            </a:r>
          </a:p>
          <a:p>
            <a:r>
              <a:rPr lang="en-US"/>
              <a:t>Overview of the Code Development and Adoption Processes</a:t>
            </a:r>
          </a:p>
          <a:p>
            <a:r>
              <a:rPr lang="en-US"/>
              <a:t>Updated Adoption Schedule</a:t>
            </a:r>
          </a:p>
          <a:p>
            <a:r>
              <a:rPr lang="en-US"/>
              <a:t>Significant changes</a:t>
            </a:r>
          </a:p>
          <a:p>
            <a:pPr lvl="1"/>
            <a:r>
              <a:rPr lang="en-US"/>
              <a:t>2024 International Residential Code</a:t>
            </a:r>
          </a:p>
          <a:p>
            <a:pPr lvl="1"/>
            <a:r>
              <a:rPr lang="en-US"/>
              <a:t>2024 International Building Code</a:t>
            </a:r>
          </a:p>
          <a:p>
            <a:pPr lvl="1"/>
            <a:r>
              <a:rPr lang="en-US"/>
              <a:t>2024 International Existing Building Code</a:t>
            </a:r>
          </a:p>
          <a:p>
            <a:r>
              <a:rPr lang="en-US"/>
              <a:t>Review Current Amendments</a:t>
            </a:r>
          </a:p>
        </p:txBody>
      </p:sp>
    </p:spTree>
    <p:extLst>
      <p:ext uri="{BB962C8B-B14F-4D97-AF65-F5344CB8AC3E}">
        <p14:creationId xmlns:p14="http://schemas.microsoft.com/office/powerpoint/2010/main" val="572023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20A24-6420-A3BB-4306-865A03C2B1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825CD2-0BBC-BFE8-072A-579B5B2F5B1F}"/>
              </a:ext>
            </a:extLst>
          </p:cNvPr>
          <p:cNvSpPr txBox="1">
            <a:spLocks/>
          </p:cNvSpPr>
          <p:nvPr/>
        </p:nvSpPr>
        <p:spPr>
          <a:xfrm>
            <a:off x="682887" y="-127819"/>
            <a:ext cx="10826203"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4400">
                <a:solidFill>
                  <a:srgbClr val="FFFF00"/>
                </a:solidFill>
                <a:latin typeface="Calibri Light" panose="020F0302020204030204"/>
              </a:rPr>
              <a:t>Section 330.4</a:t>
            </a:r>
            <a:r>
              <a:rPr kumimoji="0" lang="en-US" sz="4400" b="0" i="0" u="none" strike="noStrike" kern="1200" cap="all" spc="0" normalizeH="0" baseline="0" noProof="0">
                <a:ln w="3175" cmpd="sng">
                  <a:noFill/>
                </a:ln>
                <a:solidFill>
                  <a:srgbClr val="FFFF00"/>
                </a:solidFill>
                <a:effectLst/>
                <a:uLnTx/>
                <a:uFillTx/>
                <a:latin typeface="Calibri Light" panose="020F0302020204030204"/>
                <a:ea typeface="+mj-ea"/>
                <a:cs typeface="+mj-cs"/>
              </a:rPr>
              <a:t> – Energy Storage</a:t>
            </a:r>
            <a:r>
              <a:rPr lang="en-US" sz="4400">
                <a:solidFill>
                  <a:srgbClr val="FFFF00"/>
                </a:solidFill>
                <a:latin typeface="Calibri Light" panose="020F0302020204030204"/>
              </a:rPr>
              <a:t> Systems</a:t>
            </a:r>
            <a:endParaRPr kumimoji="0" lang="en-US" sz="4400" b="0" i="0" u="none" strike="noStrike" kern="1200" cap="all" spc="0" normalizeH="0" baseline="0" noProof="0">
              <a:ln w="3175" cmpd="sng">
                <a:noFill/>
              </a:ln>
              <a:solidFill>
                <a:srgbClr val="FFFF00"/>
              </a:solidFill>
              <a:effectLst/>
              <a:uLnTx/>
              <a:uFillTx/>
              <a:latin typeface="Calibri Light" panose="020F0302020204030204"/>
              <a:ea typeface="+mj-ea"/>
              <a:cs typeface="+mj-cs"/>
            </a:endParaRPr>
          </a:p>
        </p:txBody>
      </p:sp>
      <p:sp>
        <p:nvSpPr>
          <p:cNvPr id="3" name="Content Placeholder 2">
            <a:extLst>
              <a:ext uri="{FF2B5EF4-FFF2-40B4-BE49-F238E27FC236}">
                <a16:creationId xmlns:a16="http://schemas.microsoft.com/office/drawing/2014/main" id="{24A8FEE6-6724-A267-EE22-2B271E5A67F9}"/>
              </a:ext>
            </a:extLst>
          </p:cNvPr>
          <p:cNvSpPr txBox="1">
            <a:spLocks/>
          </p:cNvSpPr>
          <p:nvPr/>
        </p:nvSpPr>
        <p:spPr>
          <a:xfrm>
            <a:off x="1030275" y="1225209"/>
            <a:ext cx="10131425" cy="5632791"/>
          </a:xfrm>
          <a:prstGeom prst="rect">
            <a:avLst/>
          </a:prstGeom>
        </p:spPr>
        <p:txBody>
          <a:bodyPr vert="horz" lIns="91440" tIns="45720" rIns="91440" bIns="45720" rtlCol="0" anchor="t">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lvl="0">
              <a:buClr>
                <a:sysClr val="window" lastClr="FFFFFF"/>
              </a:buClr>
              <a:defRPr/>
            </a:pPr>
            <a:r>
              <a:rPr lang="en-US" sz="3600">
                <a:solidFill>
                  <a:sysClr val="window" lastClr="FFFFFF">
                    <a:lumMod val="95000"/>
                  </a:sysClr>
                </a:solidFill>
                <a:latin typeface="normal Verdana"/>
              </a:rPr>
              <a:t>ESS installed in enclosed utility closets, basements, storage or utility spaces within dwelling units must have minimum 5/8” gypsum on the walls and ceilings. (2021 IRC)</a:t>
            </a:r>
            <a:br>
              <a:rPr lang="en-US" sz="3600">
                <a:solidFill>
                  <a:sysClr val="window" lastClr="FFFFFF">
                    <a:lumMod val="95000"/>
                  </a:sysClr>
                </a:solidFill>
                <a:latin typeface="normal Verdana"/>
              </a:rPr>
            </a:br>
            <a:endParaRPr kumimoji="0" lang="en-US" sz="3600" b="0" i="0" u="none" strike="noStrike" kern="1200" cap="none" spc="0" normalizeH="0" baseline="0" noProof="0">
              <a:ln>
                <a:noFill/>
              </a:ln>
              <a:solidFill>
                <a:sysClr val="window" lastClr="FFFFFF">
                  <a:lumMod val="95000"/>
                </a:sysClr>
              </a:solidFill>
              <a:effectLst/>
              <a:uLnTx/>
              <a:uFillTx/>
              <a:latin typeface="normal Verdana"/>
              <a:ea typeface="+mn-ea"/>
              <a:cs typeface="+mn-cs"/>
            </a:endParaRPr>
          </a:p>
          <a:p>
            <a:pPr lvl="0">
              <a:buClr>
                <a:sysClr val="window" lastClr="FFFFFF"/>
              </a:buClr>
              <a:defRPr/>
            </a:pPr>
            <a:r>
              <a:rPr lang="en-US" sz="3600">
                <a:solidFill>
                  <a:srgbClr val="FFFF00"/>
                </a:solidFill>
                <a:latin typeface="normal Verdana"/>
              </a:rPr>
              <a:t>Any opening into the dwelling shall be equipped with a self-closing solid wood door, solid or honeycomb-core steel door, or a door with a 20-minute fire protection rating. (2024 IRC)</a:t>
            </a:r>
            <a:endParaRPr kumimoji="0" lang="en-US" sz="3600" b="0" i="0" u="none" strike="noStrike" kern="1200" cap="none" spc="0" normalizeH="0" baseline="0" noProof="0">
              <a:ln>
                <a:noFill/>
              </a:ln>
              <a:solidFill>
                <a:sysClr val="window" lastClr="FFFFFF">
                  <a:lumMod val="95000"/>
                </a:sys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46836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31C59-7A39-B888-1298-81F885F4582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D280AAA-D8E8-A004-9D1F-4C3F644B82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703939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C4CBA-387F-F238-FE6B-B2B791219BA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C9C6FFD-ABA5-0EA8-E1B7-6A6B78EEF6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8716503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D7692-53AE-E0B1-A2EE-B19B8719C8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9EC9B7-4FED-AD65-840E-2B6DEE038280}"/>
              </a:ext>
            </a:extLst>
          </p:cNvPr>
          <p:cNvSpPr txBox="1">
            <a:spLocks/>
          </p:cNvSpPr>
          <p:nvPr/>
        </p:nvSpPr>
        <p:spPr>
          <a:xfrm>
            <a:off x="682887" y="-127819"/>
            <a:ext cx="10826203"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4400">
                <a:solidFill>
                  <a:srgbClr val="FFFF00"/>
                </a:solidFill>
                <a:latin typeface="Calibri Light" panose="020F0302020204030204"/>
              </a:rPr>
              <a:t>Section 330.</a:t>
            </a:r>
            <a:r>
              <a:rPr kumimoji="0" lang="en-US" sz="4400" b="0" i="0" u="none" strike="noStrike" kern="1200" cap="all" spc="0" normalizeH="0" baseline="0" noProof="0">
                <a:ln w="3175" cmpd="sng">
                  <a:noFill/>
                </a:ln>
                <a:solidFill>
                  <a:srgbClr val="FFFF00"/>
                </a:solidFill>
                <a:effectLst/>
                <a:uLnTx/>
                <a:uFillTx/>
                <a:latin typeface="Calibri Light" panose="020F0302020204030204"/>
                <a:ea typeface="+mj-ea"/>
                <a:cs typeface="+mj-cs"/>
              </a:rPr>
              <a:t> – </a:t>
            </a:r>
            <a:r>
              <a:rPr lang="en-US" sz="4400">
                <a:solidFill>
                  <a:srgbClr val="FFFF00"/>
                </a:solidFill>
                <a:latin typeface="Calibri Light" panose="020F0302020204030204"/>
              </a:rPr>
              <a:t> ESS Vehicle Impact</a:t>
            </a:r>
            <a:endParaRPr kumimoji="0" lang="en-US" sz="4400" b="0" i="0" u="none" strike="noStrike" kern="1200" cap="all" spc="0" normalizeH="0" baseline="0" noProof="0">
              <a:ln w="3175" cmpd="sng">
                <a:noFill/>
              </a:ln>
              <a:solidFill>
                <a:srgbClr val="FFFF00"/>
              </a:solidFill>
              <a:effectLst/>
              <a:uLnTx/>
              <a:uFillTx/>
              <a:latin typeface="Calibri Light" panose="020F0302020204030204"/>
              <a:ea typeface="+mj-ea"/>
              <a:cs typeface="+mj-cs"/>
            </a:endParaRPr>
          </a:p>
        </p:txBody>
      </p:sp>
      <p:sp>
        <p:nvSpPr>
          <p:cNvPr id="3" name="Content Placeholder 2">
            <a:extLst>
              <a:ext uri="{FF2B5EF4-FFF2-40B4-BE49-F238E27FC236}">
                <a16:creationId xmlns:a16="http://schemas.microsoft.com/office/drawing/2014/main" id="{84AA18B6-DACB-F4E0-16D9-B14FF3D0A227}"/>
              </a:ext>
            </a:extLst>
          </p:cNvPr>
          <p:cNvSpPr txBox="1">
            <a:spLocks/>
          </p:cNvSpPr>
          <p:nvPr/>
        </p:nvSpPr>
        <p:spPr>
          <a:xfrm>
            <a:off x="1030275" y="1150375"/>
            <a:ext cx="10131425" cy="6327058"/>
          </a:xfrm>
          <a:prstGeom prst="rect">
            <a:avLst/>
          </a:prstGeom>
        </p:spPr>
        <p:txBody>
          <a:bodyPr vert="horz" lIns="91440" tIns="45720" rIns="91440" bIns="45720" rtlCol="0" anchor="t">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lvl="0">
              <a:buClr>
                <a:sysClr val="window" lastClr="FFFFFF"/>
              </a:buClr>
              <a:defRPr/>
            </a:pPr>
            <a:r>
              <a:rPr lang="en-US" sz="3600">
                <a:solidFill>
                  <a:sysClr val="window" lastClr="FFFFFF">
                    <a:lumMod val="95000"/>
                  </a:sysClr>
                </a:solidFill>
                <a:latin typeface="normal Verdana"/>
              </a:rPr>
              <a:t>Where an ESS is installed in the normal driving path of vehicle travel within a garage, impact protection complying with Section R330.8.3 shall be provided. </a:t>
            </a:r>
            <a:br>
              <a:rPr lang="en-US" sz="3600">
                <a:solidFill>
                  <a:sysClr val="window" lastClr="FFFFFF">
                    <a:lumMod val="95000"/>
                  </a:sysClr>
                </a:solidFill>
                <a:latin typeface="normal Verdana"/>
              </a:rPr>
            </a:br>
            <a:endParaRPr kumimoji="0" lang="en-US" sz="3600" b="0" i="0" u="none" strike="noStrike" kern="1200" cap="none" spc="0" normalizeH="0" baseline="0" noProof="0">
              <a:ln>
                <a:noFill/>
              </a:ln>
              <a:solidFill>
                <a:sysClr val="window" lastClr="FFFFFF">
                  <a:lumMod val="95000"/>
                </a:sysClr>
              </a:solidFill>
              <a:effectLst/>
              <a:uLnTx/>
              <a:uFillTx/>
              <a:latin typeface="normal Verdana"/>
              <a:ea typeface="+mn-ea"/>
              <a:cs typeface="+mn-cs"/>
            </a:endParaRPr>
          </a:p>
          <a:p>
            <a:pPr lvl="0">
              <a:buClr>
                <a:sysClr val="window" lastClr="FFFFFF"/>
              </a:buClr>
              <a:defRPr/>
            </a:pPr>
            <a:r>
              <a:rPr lang="en-US" sz="3600">
                <a:solidFill>
                  <a:srgbClr val="FFFF00"/>
                </a:solidFill>
                <a:latin typeface="normal Verdana"/>
              </a:rPr>
              <a:t>The normal driving path is a space between the garage vehicle opening and the interior face of the back wall to a height of 48” above the finished floor. The width of the normal driving path shall be equal to the width of the garage door opening.</a:t>
            </a:r>
            <a:br>
              <a:rPr lang="en-US" sz="3600">
                <a:solidFill>
                  <a:srgbClr val="FFFF00"/>
                </a:solidFill>
                <a:latin typeface="normal Verdana"/>
              </a:rPr>
            </a:br>
            <a:endParaRPr kumimoji="0" lang="en-US" sz="3600" b="0" i="0" u="none" strike="noStrike" kern="1200" cap="none" spc="0" normalizeH="0" baseline="0" noProof="0">
              <a:ln>
                <a:noFill/>
              </a:ln>
              <a:solidFill>
                <a:sysClr val="window" lastClr="FFFFFF">
                  <a:lumMod val="95000"/>
                </a:sys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35812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E4265-DCCF-39DC-7D30-1690D59C3AD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F6C0872-F411-661B-3825-0CF8CAEBCE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3625" y="0"/>
            <a:ext cx="6724749" cy="6858000"/>
          </a:xfrm>
          <a:prstGeom prst="rect">
            <a:avLst/>
          </a:prstGeom>
        </p:spPr>
      </p:pic>
      <p:sp>
        <p:nvSpPr>
          <p:cNvPr id="7" name="Rectangle 6">
            <a:extLst>
              <a:ext uri="{FF2B5EF4-FFF2-40B4-BE49-F238E27FC236}">
                <a16:creationId xmlns:a16="http://schemas.microsoft.com/office/drawing/2014/main" id="{7DDBB393-B595-AC3C-E77C-D5C2E7DFF74E}"/>
              </a:ext>
            </a:extLst>
          </p:cNvPr>
          <p:cNvSpPr/>
          <p:nvPr/>
        </p:nvSpPr>
        <p:spPr>
          <a:xfrm>
            <a:off x="7629833" y="6272981"/>
            <a:ext cx="1671484" cy="2359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latin typeface="Calibri" panose="020F0502020204030204" pitchFamily="34" charset="0"/>
                <a:ea typeface="Calibri" panose="020F0502020204030204" pitchFamily="34" charset="0"/>
                <a:cs typeface="Calibri" panose="020F0502020204030204" pitchFamily="34" charset="0"/>
              </a:rPr>
              <a:t>2024 IRC</a:t>
            </a:r>
          </a:p>
        </p:txBody>
      </p:sp>
    </p:spTree>
    <p:extLst>
      <p:ext uri="{BB962C8B-B14F-4D97-AF65-F5344CB8AC3E}">
        <p14:creationId xmlns:p14="http://schemas.microsoft.com/office/powerpoint/2010/main" val="41200839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1F5CA-51AB-109D-C2DA-63C7219ED7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C27A4A-E7C8-4809-A084-89C6E7E1C5F9}"/>
              </a:ext>
            </a:extLst>
          </p:cNvPr>
          <p:cNvSpPr txBox="1">
            <a:spLocks/>
          </p:cNvSpPr>
          <p:nvPr/>
        </p:nvSpPr>
        <p:spPr>
          <a:xfrm>
            <a:off x="682883" y="0"/>
            <a:ext cx="10826203"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4400">
                <a:solidFill>
                  <a:srgbClr val="FFFF00"/>
                </a:solidFill>
                <a:latin typeface="Calibri Light" panose="020F0302020204030204"/>
              </a:rPr>
              <a:t>Section 330.</a:t>
            </a:r>
            <a:r>
              <a:rPr kumimoji="0" lang="en-US" sz="4400" b="0" i="0" u="none" strike="noStrike" kern="1200" cap="all" spc="0" normalizeH="0" baseline="0" noProof="0">
                <a:ln w="3175" cmpd="sng">
                  <a:noFill/>
                </a:ln>
                <a:solidFill>
                  <a:srgbClr val="FFFF00"/>
                </a:solidFill>
                <a:effectLst/>
                <a:uLnTx/>
                <a:uFillTx/>
                <a:latin typeface="Calibri Light" panose="020F0302020204030204"/>
                <a:ea typeface="+mj-ea"/>
                <a:cs typeface="+mj-cs"/>
              </a:rPr>
              <a:t> – </a:t>
            </a:r>
            <a:r>
              <a:rPr lang="en-US" sz="4400">
                <a:solidFill>
                  <a:srgbClr val="FFFF00"/>
                </a:solidFill>
                <a:latin typeface="Calibri Light" panose="020F0302020204030204"/>
              </a:rPr>
              <a:t> ESS Vehicle Impact Pt. 2</a:t>
            </a:r>
            <a:endParaRPr kumimoji="0" lang="en-US" sz="4400" b="0" i="0" u="none" strike="noStrike" kern="1200" cap="all" spc="0" normalizeH="0" baseline="0" noProof="0">
              <a:ln w="3175" cmpd="sng">
                <a:noFill/>
              </a:ln>
              <a:solidFill>
                <a:srgbClr val="FFFF00"/>
              </a:solidFill>
              <a:effectLst/>
              <a:uLnTx/>
              <a:uFillTx/>
              <a:latin typeface="Calibri Light" panose="020F0302020204030204"/>
              <a:ea typeface="+mj-ea"/>
              <a:cs typeface="+mj-cs"/>
            </a:endParaRPr>
          </a:p>
        </p:txBody>
      </p:sp>
      <p:sp>
        <p:nvSpPr>
          <p:cNvPr id="3" name="Content Placeholder 2">
            <a:extLst>
              <a:ext uri="{FF2B5EF4-FFF2-40B4-BE49-F238E27FC236}">
                <a16:creationId xmlns:a16="http://schemas.microsoft.com/office/drawing/2014/main" id="{22103368-DC70-4932-EF4C-E11038B460E0}"/>
              </a:ext>
            </a:extLst>
          </p:cNvPr>
          <p:cNvSpPr txBox="1">
            <a:spLocks/>
          </p:cNvSpPr>
          <p:nvPr/>
        </p:nvSpPr>
        <p:spPr>
          <a:xfrm>
            <a:off x="1030273" y="1199536"/>
            <a:ext cx="10131425" cy="6592529"/>
          </a:xfrm>
          <a:prstGeom prst="rect">
            <a:avLst/>
          </a:prstGeom>
        </p:spPr>
        <p:txBody>
          <a:bodyPr vert="horz" lIns="91440" tIns="45720" rIns="91440" bIns="45720" rtlCol="0" anchor="t">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lvl="0">
              <a:buClr>
                <a:sysClr val="window" lastClr="FFFFFF"/>
              </a:buClr>
              <a:defRPr/>
            </a:pPr>
            <a:r>
              <a:rPr lang="en-US" sz="3600">
                <a:solidFill>
                  <a:sysClr val="window" lastClr="FFFFFF">
                    <a:lumMod val="95000"/>
                  </a:sysClr>
                </a:solidFill>
                <a:latin typeface="normal Verdana"/>
              </a:rPr>
              <a:t>Compliant ESS impact protection: </a:t>
            </a:r>
            <a:endParaRPr kumimoji="0" lang="en-US" sz="3600" b="0" i="0" u="none" strike="noStrike" kern="1200" cap="none" spc="0" normalizeH="0" baseline="0" noProof="0">
              <a:ln>
                <a:noFill/>
              </a:ln>
              <a:solidFill>
                <a:sysClr val="window" lastClr="FFFFFF">
                  <a:lumMod val="95000"/>
                </a:sysClr>
              </a:solidFill>
              <a:effectLst/>
              <a:uLnTx/>
              <a:uFillTx/>
              <a:latin typeface="normal Verdana"/>
              <a:ea typeface="+mn-ea"/>
              <a:cs typeface="+mn-cs"/>
            </a:endParaRPr>
          </a:p>
          <a:p>
            <a:pPr lvl="0">
              <a:buClr>
                <a:sysClr val="window" lastClr="FFFFFF"/>
              </a:buClr>
              <a:defRPr/>
            </a:pPr>
            <a:r>
              <a:rPr lang="en-US" sz="3200">
                <a:solidFill>
                  <a:srgbClr val="FFFF00"/>
                </a:solidFill>
                <a:latin typeface="normal Verdana"/>
              </a:rPr>
              <a:t>(1) Schedule 80 steel bollards filled with concrete, not less than 36” in height, 3” in diameter, placed at least 6” from the ESS, securely anchored, and not more than 60” apart.</a:t>
            </a:r>
          </a:p>
          <a:p>
            <a:pPr lvl="0">
              <a:buClr>
                <a:sysClr val="window" lastClr="FFFFFF"/>
              </a:buClr>
              <a:defRPr/>
            </a:pPr>
            <a:r>
              <a:rPr lang="en-US" sz="3200">
                <a:solidFill>
                  <a:srgbClr val="FFFF00"/>
                </a:solidFill>
                <a:latin typeface="normal Verdana"/>
              </a:rPr>
              <a:t>(2) Wheel barrier curbs not less than 4” in height, placed at least 54” away from the ESS, securely anchored, and not more than 36” apart.</a:t>
            </a:r>
          </a:p>
          <a:p>
            <a:pPr lvl="0">
              <a:buClr>
                <a:sysClr val="window" lastClr="FFFFFF"/>
              </a:buClr>
              <a:defRPr/>
            </a:pPr>
            <a:r>
              <a:rPr lang="en-US" sz="3200">
                <a:solidFill>
                  <a:srgbClr val="FFFF00"/>
                </a:solidFill>
                <a:latin typeface="normal Verdana"/>
              </a:rPr>
              <a:t>(3) An approved method engineered to resist 2000 psf impact 24” above grade.</a:t>
            </a:r>
            <a:br>
              <a:rPr lang="en-US" sz="3200">
                <a:solidFill>
                  <a:srgbClr val="FFFF00"/>
                </a:solidFill>
                <a:latin typeface="normal Verdana"/>
              </a:rPr>
            </a:br>
            <a:endParaRPr kumimoji="0" lang="en-US" sz="3200" b="0" i="0" u="none" strike="noStrike" kern="1200" cap="none" spc="0" normalizeH="0" baseline="0" noProof="0">
              <a:ln>
                <a:noFill/>
              </a:ln>
              <a:solidFill>
                <a:sysClr val="window" lastClr="FFFFFF">
                  <a:lumMod val="95000"/>
                </a:sys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38860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3E459-E2F3-BF90-EF86-6B4B5062521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A6E8018-2A19-AAC0-81CB-A89FB5164CA2}"/>
              </a:ext>
            </a:extLst>
          </p:cNvPr>
          <p:cNvPicPr>
            <a:picLocks noChangeAspect="1"/>
          </p:cNvPicPr>
          <p:nvPr/>
        </p:nvPicPr>
        <p:blipFill>
          <a:blip r:embed="rId3">
            <a:extLst>
              <a:ext uri="{28A0092B-C50C-407E-A947-70E740481C1C}">
                <a14:useLocalDpi xmlns:a14="http://schemas.microsoft.com/office/drawing/2010/main" val="0"/>
              </a:ext>
            </a:extLst>
          </a:blip>
          <a:srcRect l="5177"/>
          <a:stretch>
            <a:fillRect/>
          </a:stretch>
        </p:blipFill>
        <p:spPr>
          <a:xfrm>
            <a:off x="-1" y="0"/>
            <a:ext cx="12192001" cy="6858000"/>
          </a:xfrm>
          <a:prstGeom prst="rect">
            <a:avLst/>
          </a:prstGeom>
        </p:spPr>
      </p:pic>
    </p:spTree>
    <p:extLst>
      <p:ext uri="{BB962C8B-B14F-4D97-AF65-F5344CB8AC3E}">
        <p14:creationId xmlns:p14="http://schemas.microsoft.com/office/powerpoint/2010/main" val="8618785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A55EB-5745-D809-363C-7F6307980D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4EFD08-330D-D4A7-213F-8D5593F06F17}"/>
              </a:ext>
            </a:extLst>
          </p:cNvPr>
          <p:cNvSpPr txBox="1">
            <a:spLocks/>
          </p:cNvSpPr>
          <p:nvPr/>
        </p:nvSpPr>
        <p:spPr>
          <a:xfrm>
            <a:off x="682887" y="-127819"/>
            <a:ext cx="10826203"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4400">
                <a:solidFill>
                  <a:srgbClr val="FFFF00"/>
                </a:solidFill>
                <a:latin typeface="Calibri Light" panose="020F0302020204030204"/>
              </a:rPr>
              <a:t>Section 403.5</a:t>
            </a:r>
            <a:r>
              <a:rPr kumimoji="0" lang="en-US" sz="4400" b="0" i="0" u="none" strike="noStrike" kern="1200" cap="all" spc="0" normalizeH="0" baseline="0" noProof="0">
                <a:ln w="3175" cmpd="sng">
                  <a:noFill/>
                </a:ln>
                <a:solidFill>
                  <a:srgbClr val="FFFF00"/>
                </a:solidFill>
                <a:effectLst/>
                <a:uLnTx/>
                <a:uFillTx/>
                <a:latin typeface="Calibri Light" panose="020F0302020204030204"/>
                <a:ea typeface="+mj-ea"/>
                <a:cs typeface="+mj-cs"/>
              </a:rPr>
              <a:t> – Crushed Stone Footings </a:t>
            </a:r>
            <a:r>
              <a:rPr lang="en-US" sz="4400">
                <a:solidFill>
                  <a:srgbClr val="FFFF00"/>
                </a:solidFill>
                <a:latin typeface="Calibri Light" panose="020F0302020204030204"/>
              </a:rPr>
              <a:t> </a:t>
            </a:r>
            <a:endParaRPr kumimoji="0" lang="en-US" sz="4400" b="0" i="0" u="none" strike="noStrike" kern="1200" cap="all" spc="0" normalizeH="0" baseline="0" noProof="0">
              <a:ln w="3175" cmpd="sng">
                <a:noFill/>
              </a:ln>
              <a:solidFill>
                <a:srgbClr val="FFFF00"/>
              </a:solidFill>
              <a:effectLst/>
              <a:uLnTx/>
              <a:uFillTx/>
              <a:latin typeface="Calibri Light" panose="020F0302020204030204"/>
              <a:ea typeface="+mj-ea"/>
              <a:cs typeface="+mj-cs"/>
            </a:endParaRPr>
          </a:p>
        </p:txBody>
      </p:sp>
      <p:sp>
        <p:nvSpPr>
          <p:cNvPr id="3" name="Content Placeholder 2">
            <a:extLst>
              <a:ext uri="{FF2B5EF4-FFF2-40B4-BE49-F238E27FC236}">
                <a16:creationId xmlns:a16="http://schemas.microsoft.com/office/drawing/2014/main" id="{F514FF32-B1BE-1895-B9B3-03CD81410F18}"/>
              </a:ext>
            </a:extLst>
          </p:cNvPr>
          <p:cNvSpPr txBox="1">
            <a:spLocks/>
          </p:cNvSpPr>
          <p:nvPr/>
        </p:nvSpPr>
        <p:spPr>
          <a:xfrm>
            <a:off x="1030275" y="1150375"/>
            <a:ext cx="10131425" cy="6327058"/>
          </a:xfrm>
          <a:prstGeom prst="rect">
            <a:avLst/>
          </a:prstGeom>
        </p:spPr>
        <p:txBody>
          <a:bodyPr vert="horz" lIns="91440" tIns="45720" rIns="91440" bIns="45720" rtlCol="0" anchor="t">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lvl="0">
              <a:buClr>
                <a:sysClr val="window" lastClr="FFFFFF"/>
              </a:buClr>
              <a:defRPr/>
            </a:pPr>
            <a:r>
              <a:rPr lang="en-US" sz="3600">
                <a:solidFill>
                  <a:sysClr val="window" lastClr="FFFFFF">
                    <a:lumMod val="95000"/>
                  </a:sysClr>
                </a:solidFill>
                <a:latin typeface="normal Verdana"/>
              </a:rPr>
              <a:t>Crushed stone footings in accordance with Section R403.4.1 shall be permitted for nonretaining cast-in-place concrete foundations complying with Section R404.1.3 and this section. (Trench footings.)  </a:t>
            </a:r>
            <a:br>
              <a:rPr lang="en-US" sz="3600">
                <a:solidFill>
                  <a:sysClr val="window" lastClr="FFFFFF">
                    <a:lumMod val="95000"/>
                  </a:sysClr>
                </a:solidFill>
                <a:latin typeface="normal Verdana"/>
              </a:rPr>
            </a:br>
            <a:endParaRPr kumimoji="0" lang="en-US" sz="3600" b="0" i="0" u="none" strike="noStrike" kern="1200" cap="none" spc="0" normalizeH="0" baseline="0" noProof="0">
              <a:ln>
                <a:noFill/>
              </a:ln>
              <a:solidFill>
                <a:sysClr val="window" lastClr="FFFFFF">
                  <a:lumMod val="95000"/>
                </a:sysClr>
              </a:solidFill>
              <a:effectLst/>
              <a:uLnTx/>
              <a:uFillTx/>
              <a:latin typeface="normal Verdana"/>
              <a:ea typeface="+mn-ea"/>
              <a:cs typeface="+mn-cs"/>
            </a:endParaRPr>
          </a:p>
          <a:p>
            <a:pPr lvl="0">
              <a:buClr>
                <a:sysClr val="window" lastClr="FFFFFF"/>
              </a:buClr>
              <a:defRPr/>
            </a:pPr>
            <a:r>
              <a:rPr lang="en-US" sz="3600">
                <a:solidFill>
                  <a:srgbClr val="FFFF00"/>
                </a:solidFill>
                <a:latin typeface="normal Verdana"/>
              </a:rPr>
              <a:t>Basically, you trench per normal, then you place clean gravel (1/16” – 1/2”), compacted in 8” lifts, from frost depth to the point at least 4” below grade, then normal concrete foundation above that.</a:t>
            </a:r>
            <a:br>
              <a:rPr lang="en-US" sz="3600">
                <a:solidFill>
                  <a:srgbClr val="FFFF00"/>
                </a:solidFill>
                <a:latin typeface="normal Verdana"/>
              </a:rPr>
            </a:br>
            <a:endParaRPr kumimoji="0" lang="en-US" sz="3600" b="0" i="0" u="none" strike="noStrike" kern="1200" cap="none" spc="0" normalizeH="0" baseline="0" noProof="0">
              <a:ln>
                <a:noFill/>
              </a:ln>
              <a:solidFill>
                <a:sysClr val="window" lastClr="FFFFFF">
                  <a:lumMod val="95000"/>
                </a:sys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36959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F712B-8B70-C22D-54C5-5D9219A86150}"/>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AF74C1A6-7717-0C49-0ADB-A91F8119987E}"/>
              </a:ext>
            </a:extLst>
          </p:cNvPr>
          <p:cNvSpPr/>
          <p:nvPr/>
        </p:nvSpPr>
        <p:spPr>
          <a:xfrm>
            <a:off x="7629833" y="6272981"/>
            <a:ext cx="1671484" cy="2359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latin typeface="Calibri" panose="020F0502020204030204" pitchFamily="34" charset="0"/>
                <a:ea typeface="Calibri" panose="020F0502020204030204" pitchFamily="34" charset="0"/>
                <a:cs typeface="Calibri" panose="020F0502020204030204" pitchFamily="34" charset="0"/>
              </a:rPr>
              <a:t>2024 IRC</a:t>
            </a:r>
          </a:p>
        </p:txBody>
      </p:sp>
      <p:pic>
        <p:nvPicPr>
          <p:cNvPr id="3" name="Picture 2">
            <a:extLst>
              <a:ext uri="{FF2B5EF4-FFF2-40B4-BE49-F238E27FC236}">
                <a16:creationId xmlns:a16="http://schemas.microsoft.com/office/drawing/2014/main" id="{FA8C7AD4-B30A-48EF-E22C-3D4948F6A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6166" y="0"/>
            <a:ext cx="9619668" cy="6858000"/>
          </a:xfrm>
          <a:prstGeom prst="rect">
            <a:avLst/>
          </a:prstGeom>
        </p:spPr>
      </p:pic>
      <p:sp>
        <p:nvSpPr>
          <p:cNvPr id="4" name="Rectangle 3">
            <a:extLst>
              <a:ext uri="{FF2B5EF4-FFF2-40B4-BE49-F238E27FC236}">
                <a16:creationId xmlns:a16="http://schemas.microsoft.com/office/drawing/2014/main" id="{15269A69-53B2-EC4B-197E-F7180D99F69F}"/>
              </a:ext>
            </a:extLst>
          </p:cNvPr>
          <p:cNvSpPr/>
          <p:nvPr/>
        </p:nvSpPr>
        <p:spPr>
          <a:xfrm>
            <a:off x="1507253" y="2160396"/>
            <a:ext cx="2642717" cy="39188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normal Verdana"/>
              </a:rPr>
              <a:t>Min. 4” below grade</a:t>
            </a:r>
          </a:p>
        </p:txBody>
      </p:sp>
      <p:cxnSp>
        <p:nvCxnSpPr>
          <p:cNvPr id="8" name="Straight Arrow Connector 7">
            <a:extLst>
              <a:ext uri="{FF2B5EF4-FFF2-40B4-BE49-F238E27FC236}">
                <a16:creationId xmlns:a16="http://schemas.microsoft.com/office/drawing/2014/main" id="{4C25379A-963A-BC54-3095-51E92D8EC4E2}"/>
              </a:ext>
            </a:extLst>
          </p:cNvPr>
          <p:cNvCxnSpPr>
            <a:cxnSpLocks/>
          </p:cNvCxnSpPr>
          <p:nvPr/>
        </p:nvCxnSpPr>
        <p:spPr>
          <a:xfrm>
            <a:off x="4240404" y="2356339"/>
            <a:ext cx="793820" cy="0"/>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B91FC22-A8EC-1DD3-8B79-733C642ECA66}"/>
              </a:ext>
            </a:extLst>
          </p:cNvPr>
          <p:cNvSpPr/>
          <p:nvPr/>
        </p:nvSpPr>
        <p:spPr>
          <a:xfrm>
            <a:off x="1507253" y="6053592"/>
            <a:ext cx="2642717" cy="39188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normal Verdana"/>
              </a:rPr>
              <a:t>Frost depth 34” min.</a:t>
            </a:r>
          </a:p>
        </p:txBody>
      </p:sp>
      <p:cxnSp>
        <p:nvCxnSpPr>
          <p:cNvPr id="14" name="Straight Arrow Connector 13">
            <a:extLst>
              <a:ext uri="{FF2B5EF4-FFF2-40B4-BE49-F238E27FC236}">
                <a16:creationId xmlns:a16="http://schemas.microsoft.com/office/drawing/2014/main" id="{5316D22A-0A2A-FE10-7136-16F4B14279F8}"/>
              </a:ext>
            </a:extLst>
          </p:cNvPr>
          <p:cNvCxnSpPr>
            <a:cxnSpLocks/>
          </p:cNvCxnSpPr>
          <p:nvPr/>
        </p:nvCxnSpPr>
        <p:spPr>
          <a:xfrm>
            <a:off x="4240404" y="6249535"/>
            <a:ext cx="793820" cy="0"/>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F04209AE-CB6A-6EDD-2757-10D78DF88ED1}"/>
              </a:ext>
            </a:extLst>
          </p:cNvPr>
          <p:cNvSpPr/>
          <p:nvPr/>
        </p:nvSpPr>
        <p:spPr>
          <a:xfrm>
            <a:off x="1507253" y="412522"/>
            <a:ext cx="2642717" cy="87312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normal Verdana"/>
              </a:rPr>
              <a:t>Wood and siding min. 6” above grade</a:t>
            </a:r>
          </a:p>
        </p:txBody>
      </p:sp>
      <p:cxnSp>
        <p:nvCxnSpPr>
          <p:cNvPr id="16" name="Straight Arrow Connector 15">
            <a:extLst>
              <a:ext uri="{FF2B5EF4-FFF2-40B4-BE49-F238E27FC236}">
                <a16:creationId xmlns:a16="http://schemas.microsoft.com/office/drawing/2014/main" id="{4524A59D-7C54-7B4B-BD1F-46C7FE4D8573}"/>
              </a:ext>
            </a:extLst>
          </p:cNvPr>
          <p:cNvCxnSpPr>
            <a:cxnSpLocks/>
          </p:cNvCxnSpPr>
          <p:nvPr/>
        </p:nvCxnSpPr>
        <p:spPr>
          <a:xfrm>
            <a:off x="4240404" y="848546"/>
            <a:ext cx="693337" cy="0"/>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FFD3EF7D-55AD-A81A-D589-117123A229BA}"/>
              </a:ext>
            </a:extLst>
          </p:cNvPr>
          <p:cNvSpPr/>
          <p:nvPr/>
        </p:nvSpPr>
        <p:spPr>
          <a:xfrm>
            <a:off x="1507252" y="4202425"/>
            <a:ext cx="2642717" cy="87312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normal Verdana"/>
              </a:rPr>
              <a:t>Clean gravel (1/16 - 1/2”), compacted in 8” lifts</a:t>
            </a:r>
            <a:endParaRPr lang="en-US" sz="2000">
              <a:solidFill>
                <a:schemeClr val="tx1"/>
              </a:solidFill>
            </a:endParaRPr>
          </a:p>
        </p:txBody>
      </p:sp>
      <p:cxnSp>
        <p:nvCxnSpPr>
          <p:cNvPr id="20" name="Straight Arrow Connector 19">
            <a:extLst>
              <a:ext uri="{FF2B5EF4-FFF2-40B4-BE49-F238E27FC236}">
                <a16:creationId xmlns:a16="http://schemas.microsoft.com/office/drawing/2014/main" id="{0673E9DA-AD35-BE3B-F938-7AEF094401A6}"/>
              </a:ext>
            </a:extLst>
          </p:cNvPr>
          <p:cNvCxnSpPr>
            <a:cxnSpLocks/>
          </p:cNvCxnSpPr>
          <p:nvPr/>
        </p:nvCxnSpPr>
        <p:spPr>
          <a:xfrm>
            <a:off x="4240404" y="4633426"/>
            <a:ext cx="793820" cy="0"/>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825A8B4F-4956-3331-9EFE-3A2CA0010F73}"/>
              </a:ext>
            </a:extLst>
          </p:cNvPr>
          <p:cNvSpPr/>
          <p:nvPr/>
        </p:nvSpPr>
        <p:spPr>
          <a:xfrm>
            <a:off x="6878793" y="3214748"/>
            <a:ext cx="3805955" cy="197535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latin typeface="Calibri" panose="020F0502020204030204" pitchFamily="34" charset="0"/>
                <a:ea typeface="Calibri" panose="020F0502020204030204" pitchFamily="34" charset="0"/>
                <a:cs typeface="Calibri" panose="020F0502020204030204" pitchFamily="34" charset="0"/>
              </a:rPr>
              <a:t>Needs Special Inspection for Compaction</a:t>
            </a:r>
          </a:p>
        </p:txBody>
      </p:sp>
    </p:spTree>
    <p:extLst>
      <p:ext uri="{BB962C8B-B14F-4D97-AF65-F5344CB8AC3E}">
        <p14:creationId xmlns:p14="http://schemas.microsoft.com/office/powerpoint/2010/main" val="28529087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9782C-97FD-B072-8E93-D543908CA6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786FE2-5765-0470-0C8F-E4E424335764}"/>
              </a:ext>
            </a:extLst>
          </p:cNvPr>
          <p:cNvSpPr txBox="1">
            <a:spLocks/>
          </p:cNvSpPr>
          <p:nvPr/>
        </p:nvSpPr>
        <p:spPr>
          <a:xfrm>
            <a:off x="682885" y="67732"/>
            <a:ext cx="10826203"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4400">
                <a:solidFill>
                  <a:srgbClr val="FFFF00"/>
                </a:solidFill>
                <a:latin typeface="Calibri Light" panose="020F0302020204030204"/>
              </a:rPr>
              <a:t>Section 406.3.3</a:t>
            </a:r>
            <a:r>
              <a:rPr kumimoji="0" lang="en-US" sz="4400" b="0" i="0" u="none" strike="noStrike" kern="1200" cap="all" spc="0" normalizeH="0" baseline="0" noProof="0">
                <a:ln w="3175" cmpd="sng">
                  <a:noFill/>
                </a:ln>
                <a:solidFill>
                  <a:srgbClr val="FFFF00"/>
                </a:solidFill>
                <a:effectLst/>
                <a:uLnTx/>
                <a:uFillTx/>
                <a:latin typeface="Calibri Light" panose="020F0302020204030204"/>
                <a:ea typeface="+mj-ea"/>
                <a:cs typeface="+mj-cs"/>
              </a:rPr>
              <a:t> – Vapor Retarders </a:t>
            </a:r>
            <a:r>
              <a:rPr lang="en-US" sz="4400">
                <a:solidFill>
                  <a:srgbClr val="FFFF00"/>
                </a:solidFill>
                <a:latin typeface="Calibri Light" panose="020F0302020204030204"/>
              </a:rPr>
              <a:t> </a:t>
            </a:r>
            <a:endParaRPr kumimoji="0" lang="en-US" sz="4400" b="0" i="0" u="none" strike="noStrike" kern="1200" cap="all" spc="0" normalizeH="0" baseline="0" noProof="0">
              <a:ln w="3175" cmpd="sng">
                <a:noFill/>
              </a:ln>
              <a:solidFill>
                <a:srgbClr val="FFFF00"/>
              </a:solidFill>
              <a:effectLst/>
              <a:uLnTx/>
              <a:uFillTx/>
              <a:latin typeface="Calibri Light" panose="020F0302020204030204"/>
              <a:ea typeface="+mj-ea"/>
              <a:cs typeface="+mj-cs"/>
            </a:endParaRPr>
          </a:p>
        </p:txBody>
      </p:sp>
      <p:sp>
        <p:nvSpPr>
          <p:cNvPr id="3" name="Content Placeholder 2">
            <a:extLst>
              <a:ext uri="{FF2B5EF4-FFF2-40B4-BE49-F238E27FC236}">
                <a16:creationId xmlns:a16="http://schemas.microsoft.com/office/drawing/2014/main" id="{8DCAF909-0F18-AD6E-9659-3C653330C7A9}"/>
              </a:ext>
            </a:extLst>
          </p:cNvPr>
          <p:cNvSpPr txBox="1">
            <a:spLocks/>
          </p:cNvSpPr>
          <p:nvPr/>
        </p:nvSpPr>
        <p:spPr>
          <a:xfrm>
            <a:off x="1030275" y="1523999"/>
            <a:ext cx="10131425" cy="4891549"/>
          </a:xfrm>
          <a:prstGeom prst="rect">
            <a:avLst/>
          </a:prstGeom>
        </p:spPr>
        <p:txBody>
          <a:bodyPr vert="horz" lIns="91440" tIns="45720" rIns="91440" bIns="45720" rtlCol="0" anchor="t">
            <a:normAutofit lnSpcReduction="10000"/>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lvl="0">
              <a:buClr>
                <a:sysClr val="window" lastClr="FFFFFF"/>
              </a:buClr>
              <a:defRPr/>
            </a:pPr>
            <a:r>
              <a:rPr lang="en-US" sz="3600">
                <a:solidFill>
                  <a:sysClr val="window" lastClr="FFFFFF">
                    <a:lumMod val="95000"/>
                  </a:sysClr>
                </a:solidFill>
                <a:latin typeface="normal Verdana"/>
              </a:rPr>
              <a:t>The plastic vapor retarder placed under concrete slabs is allowed to be 6 mil plastic instead of 10 mil plastic.   </a:t>
            </a:r>
            <a:br>
              <a:rPr lang="en-US" sz="3600">
                <a:solidFill>
                  <a:sysClr val="window" lastClr="FFFFFF">
                    <a:lumMod val="95000"/>
                  </a:sysClr>
                </a:solidFill>
                <a:latin typeface="normal Verdana"/>
              </a:rPr>
            </a:br>
            <a:endParaRPr kumimoji="0" lang="en-US" sz="3600" b="0" i="0" u="none" strike="noStrike" kern="1200" cap="none" spc="0" normalizeH="0" baseline="0" noProof="0">
              <a:ln>
                <a:noFill/>
              </a:ln>
              <a:solidFill>
                <a:sysClr val="window" lastClr="FFFFFF">
                  <a:lumMod val="95000"/>
                </a:sysClr>
              </a:solidFill>
              <a:effectLst/>
              <a:uLnTx/>
              <a:uFillTx/>
              <a:latin typeface="normal Verdana"/>
              <a:ea typeface="+mn-ea"/>
              <a:cs typeface="+mn-cs"/>
            </a:endParaRPr>
          </a:p>
          <a:p>
            <a:pPr lvl="0">
              <a:buClr>
                <a:sysClr val="window" lastClr="FFFFFF"/>
              </a:buClr>
              <a:defRPr/>
            </a:pPr>
            <a:r>
              <a:rPr lang="en-US" sz="3600">
                <a:solidFill>
                  <a:srgbClr val="FFFF00"/>
                </a:solidFill>
                <a:latin typeface="normal Verdana"/>
              </a:rPr>
              <a:t>They changed to require 10 mil in the 2021 code, changing back in the 2024 to the way it has always been at 6 mil. 2024 language is now identical to the 2018 IRC. </a:t>
            </a:r>
            <a:br>
              <a:rPr lang="en-US" sz="3600">
                <a:solidFill>
                  <a:srgbClr val="FFFF00"/>
                </a:solidFill>
                <a:latin typeface="normal Verdana"/>
              </a:rPr>
            </a:br>
            <a:endParaRPr kumimoji="0" lang="en-US" sz="3600" b="0" i="0" u="none" strike="noStrike" kern="1200" cap="none" spc="0" normalizeH="0" baseline="0" noProof="0">
              <a:ln>
                <a:noFill/>
              </a:ln>
              <a:solidFill>
                <a:sysClr val="window" lastClr="FFFFFF">
                  <a:lumMod val="95000"/>
                </a:sys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1721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D5FE1-9D48-99D2-6DD7-27F3178CD5AC}"/>
              </a:ext>
            </a:extLst>
          </p:cNvPr>
          <p:cNvSpPr>
            <a:spLocks noGrp="1"/>
          </p:cNvSpPr>
          <p:nvPr>
            <p:ph type="title"/>
          </p:nvPr>
        </p:nvSpPr>
        <p:spPr/>
        <p:txBody>
          <a:bodyPr/>
          <a:lstStyle/>
          <a:p>
            <a:pPr algn="ctr"/>
            <a:r>
              <a:rPr lang="en-US" b="1"/>
              <a:t>Updates and Reminders</a:t>
            </a:r>
          </a:p>
        </p:txBody>
      </p:sp>
      <p:sp>
        <p:nvSpPr>
          <p:cNvPr id="3" name="Content Placeholder 2">
            <a:extLst>
              <a:ext uri="{FF2B5EF4-FFF2-40B4-BE49-F238E27FC236}">
                <a16:creationId xmlns:a16="http://schemas.microsoft.com/office/drawing/2014/main" id="{F6AD9798-CD8F-6B7E-C055-A78C60A945C7}"/>
              </a:ext>
            </a:extLst>
          </p:cNvPr>
          <p:cNvSpPr>
            <a:spLocks noGrp="1"/>
          </p:cNvSpPr>
          <p:nvPr>
            <p:ph idx="1"/>
          </p:nvPr>
        </p:nvSpPr>
        <p:spPr>
          <a:xfrm>
            <a:off x="422148" y="1825625"/>
            <a:ext cx="11347704" cy="4351338"/>
          </a:xfrm>
        </p:spPr>
        <p:txBody>
          <a:bodyPr>
            <a:normAutofit lnSpcReduction="10000"/>
          </a:bodyPr>
          <a:lstStyle/>
          <a:p>
            <a:r>
              <a:rPr lang="en-US" sz="3200"/>
              <a:t>General Contractor, Demolition Contractor, and Electrical Contractor, and Tradesperson Licenses expire </a:t>
            </a:r>
            <a:r>
              <a:rPr lang="en-US" sz="3200" b="1"/>
              <a:t>December 31, 2025</a:t>
            </a:r>
            <a:r>
              <a:rPr lang="en-US" sz="3200"/>
              <a:t>.  </a:t>
            </a:r>
          </a:p>
          <a:p>
            <a:pPr lvl="1"/>
            <a:r>
              <a:rPr lang="en-US" sz="3200"/>
              <a:t>Deadline for Renewal is </a:t>
            </a:r>
            <a:r>
              <a:rPr lang="en-US" sz="3200" b="1"/>
              <a:t>January 10,2026</a:t>
            </a:r>
            <a:r>
              <a:rPr lang="en-US" sz="3200"/>
              <a:t>.</a:t>
            </a:r>
          </a:p>
          <a:p>
            <a:pPr lvl="1"/>
            <a:r>
              <a:rPr lang="en-US" sz="3200"/>
              <a:t>License renewal is completed online through our Contractor Portal</a:t>
            </a:r>
          </a:p>
          <a:p>
            <a:pPr lvl="1"/>
            <a:r>
              <a:rPr lang="en-US" sz="3200"/>
              <a:t>12 CE hours (6 hours- Manhattan Codes) required for general contractor and tradesperson license renewal.</a:t>
            </a:r>
          </a:p>
          <a:p>
            <a:r>
              <a:rPr lang="en-US" sz="3200"/>
              <a:t>New city wide permitting and licensing platform, Opal (Oracle) is under development and will go live in 2026.</a:t>
            </a:r>
          </a:p>
          <a:p>
            <a:endParaRPr lang="en-US"/>
          </a:p>
        </p:txBody>
      </p:sp>
    </p:spTree>
    <p:extLst>
      <p:ext uri="{BB962C8B-B14F-4D97-AF65-F5344CB8AC3E}">
        <p14:creationId xmlns:p14="http://schemas.microsoft.com/office/powerpoint/2010/main" val="23901592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F6012-6868-A5B5-5D18-B06AAAB5B8F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D10E4DD-1896-2A68-1367-96F99E0A50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9699395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B9E05-23C5-0ED5-DB09-313A904032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275159-CF36-B15C-D500-C9DC230D81A9}"/>
              </a:ext>
            </a:extLst>
          </p:cNvPr>
          <p:cNvSpPr txBox="1">
            <a:spLocks/>
          </p:cNvSpPr>
          <p:nvPr/>
        </p:nvSpPr>
        <p:spPr>
          <a:xfrm>
            <a:off x="682885" y="264379"/>
            <a:ext cx="10826203"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4400">
                <a:solidFill>
                  <a:srgbClr val="FFFF00"/>
                </a:solidFill>
                <a:latin typeface="Calibri Light" panose="020F0302020204030204"/>
              </a:rPr>
              <a:t>Section 507.5(1)</a:t>
            </a:r>
            <a:r>
              <a:rPr kumimoji="0" lang="en-US" sz="4400" b="0" i="0" u="none" strike="noStrike" kern="1200" cap="all" spc="0" normalizeH="0" baseline="0" noProof="0">
                <a:ln w="3175" cmpd="sng">
                  <a:noFill/>
                </a:ln>
                <a:solidFill>
                  <a:srgbClr val="FFFF00"/>
                </a:solidFill>
                <a:effectLst/>
                <a:uLnTx/>
                <a:uFillTx/>
                <a:latin typeface="Calibri Light" panose="020F0302020204030204"/>
                <a:ea typeface="+mj-ea"/>
                <a:cs typeface="+mj-cs"/>
              </a:rPr>
              <a:t> – Deck Beams </a:t>
            </a:r>
            <a:r>
              <a:rPr lang="en-US" sz="4400">
                <a:solidFill>
                  <a:srgbClr val="FFFF00"/>
                </a:solidFill>
                <a:latin typeface="Calibri Light" panose="020F0302020204030204"/>
              </a:rPr>
              <a:t> </a:t>
            </a:r>
            <a:endParaRPr kumimoji="0" lang="en-US" sz="4400" b="0" i="0" u="none" strike="noStrike" kern="1200" cap="all" spc="0" normalizeH="0" baseline="0" noProof="0">
              <a:ln w="3175" cmpd="sng">
                <a:noFill/>
              </a:ln>
              <a:solidFill>
                <a:srgbClr val="FFFF00"/>
              </a:solidFill>
              <a:effectLst/>
              <a:uLnTx/>
              <a:uFillTx/>
              <a:latin typeface="Calibri Light" panose="020F0302020204030204"/>
              <a:ea typeface="+mj-ea"/>
              <a:cs typeface="+mj-cs"/>
            </a:endParaRPr>
          </a:p>
        </p:txBody>
      </p:sp>
      <p:sp>
        <p:nvSpPr>
          <p:cNvPr id="3" name="Content Placeholder 2">
            <a:extLst>
              <a:ext uri="{FF2B5EF4-FFF2-40B4-BE49-F238E27FC236}">
                <a16:creationId xmlns:a16="http://schemas.microsoft.com/office/drawing/2014/main" id="{64624BEF-E172-F593-CDDC-050FD672C22E}"/>
              </a:ext>
            </a:extLst>
          </p:cNvPr>
          <p:cNvSpPr txBox="1">
            <a:spLocks/>
          </p:cNvSpPr>
          <p:nvPr/>
        </p:nvSpPr>
        <p:spPr>
          <a:xfrm>
            <a:off x="1030273" y="1720646"/>
            <a:ext cx="10131425" cy="4798141"/>
          </a:xfrm>
          <a:prstGeom prst="rect">
            <a:avLst/>
          </a:prstGeom>
        </p:spPr>
        <p:txBody>
          <a:bodyPr vert="horz" lIns="91440" tIns="45720" rIns="91440" bIns="45720" rtlCol="0" anchor="t">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lvl="0">
              <a:buClr>
                <a:sysClr val="window" lastClr="FFFFFF"/>
              </a:buClr>
              <a:defRPr/>
            </a:pPr>
            <a:r>
              <a:rPr lang="en-US" sz="3600">
                <a:solidFill>
                  <a:sysClr val="window" lastClr="FFFFFF">
                    <a:lumMod val="95000"/>
                  </a:sysClr>
                </a:solidFill>
                <a:latin typeface="normal Verdana"/>
              </a:rPr>
              <a:t>Deck beam tables in the IRC have been reworked, and beam spans have changed. Throw out the old tables!</a:t>
            </a:r>
            <a:br>
              <a:rPr lang="en-US" sz="3600">
                <a:solidFill>
                  <a:sysClr val="window" lastClr="FFFFFF">
                    <a:lumMod val="95000"/>
                  </a:sysClr>
                </a:solidFill>
                <a:latin typeface="normal Verdana"/>
              </a:rPr>
            </a:br>
            <a:endParaRPr kumimoji="0" lang="en-US" sz="3600" b="0" i="0" u="none" strike="noStrike" kern="1200" cap="none" spc="0" normalizeH="0" baseline="0" noProof="0">
              <a:ln>
                <a:noFill/>
              </a:ln>
              <a:solidFill>
                <a:sysClr val="window" lastClr="FFFFFF">
                  <a:lumMod val="95000"/>
                </a:sysClr>
              </a:solidFill>
              <a:effectLst/>
              <a:uLnTx/>
              <a:uFillTx/>
              <a:latin typeface="normal Verdana"/>
              <a:ea typeface="+mn-ea"/>
              <a:cs typeface="+mn-cs"/>
            </a:endParaRPr>
          </a:p>
          <a:p>
            <a:pPr lvl="0">
              <a:buClr>
                <a:sysClr val="window" lastClr="FFFFFF"/>
              </a:buClr>
              <a:defRPr/>
            </a:pPr>
            <a:r>
              <a:rPr lang="en-US" sz="3600">
                <a:solidFill>
                  <a:srgbClr val="FFFF00"/>
                </a:solidFill>
                <a:latin typeface="normal Verdana"/>
              </a:rPr>
              <a:t>Software can also be used to size beams and joists, and there is free software available that can size sawn lumber, LVLs, and glu-lams.</a:t>
            </a:r>
            <a:br>
              <a:rPr lang="en-US" sz="3600">
                <a:solidFill>
                  <a:srgbClr val="FFFF00"/>
                </a:solidFill>
                <a:latin typeface="normal Verdana"/>
              </a:rPr>
            </a:br>
            <a:endParaRPr kumimoji="0" lang="en-US" sz="3600" b="0" i="0" u="none" strike="noStrike" kern="1200" cap="none" spc="0" normalizeH="0" baseline="0" noProof="0">
              <a:ln>
                <a:noFill/>
              </a:ln>
              <a:solidFill>
                <a:sysClr val="window" lastClr="FFFFFF">
                  <a:lumMod val="95000"/>
                </a:sys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2785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44732-230C-3956-5A29-1222D9B069C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6A451B1-6E5F-1CAA-BBDA-BFB481391D1A}"/>
              </a:ext>
            </a:extLst>
          </p:cNvPr>
          <p:cNvPicPr>
            <a:picLocks noChangeAspect="1"/>
          </p:cNvPicPr>
          <p:nvPr/>
        </p:nvPicPr>
        <p:blipFill>
          <a:blip r:embed="rId3">
            <a:extLst>
              <a:ext uri="{28A0092B-C50C-407E-A947-70E740481C1C}">
                <a14:useLocalDpi xmlns:a14="http://schemas.microsoft.com/office/drawing/2010/main" val="0"/>
              </a:ext>
            </a:extLst>
          </a:blip>
          <a:srcRect l="768"/>
          <a:stretch>
            <a:fillRect/>
          </a:stretch>
        </p:blipFill>
        <p:spPr>
          <a:xfrm>
            <a:off x="1928100" y="110532"/>
            <a:ext cx="8630854" cy="3743847"/>
          </a:xfrm>
          <a:prstGeom prst="rect">
            <a:avLst/>
          </a:prstGeom>
        </p:spPr>
      </p:pic>
      <p:pic>
        <p:nvPicPr>
          <p:cNvPr id="6" name="Picture 5">
            <a:extLst>
              <a:ext uri="{FF2B5EF4-FFF2-40B4-BE49-F238E27FC236}">
                <a16:creationId xmlns:a16="http://schemas.microsoft.com/office/drawing/2014/main" id="{928857CB-5CC9-1B74-A1D1-7753FEBAAE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8100" y="3854379"/>
            <a:ext cx="8630854" cy="2867425"/>
          </a:xfrm>
          <a:prstGeom prst="rect">
            <a:avLst/>
          </a:prstGeom>
        </p:spPr>
      </p:pic>
    </p:spTree>
    <p:extLst>
      <p:ext uri="{BB962C8B-B14F-4D97-AF65-F5344CB8AC3E}">
        <p14:creationId xmlns:p14="http://schemas.microsoft.com/office/powerpoint/2010/main" val="18935570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8BE8B-6DB1-09CB-E72C-063A9FCA7A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E99781-F8DA-C387-AA49-2F7BD882C87C}"/>
              </a:ext>
            </a:extLst>
          </p:cNvPr>
          <p:cNvSpPr txBox="1">
            <a:spLocks/>
          </p:cNvSpPr>
          <p:nvPr/>
        </p:nvSpPr>
        <p:spPr>
          <a:xfrm>
            <a:off x="682883" y="0"/>
            <a:ext cx="10826203"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4400">
                <a:solidFill>
                  <a:srgbClr val="FFFF00"/>
                </a:solidFill>
                <a:latin typeface="Calibri Light" panose="020F0302020204030204"/>
              </a:rPr>
              <a:t>Section 507.9.1.5</a:t>
            </a:r>
            <a:r>
              <a:rPr kumimoji="0" lang="en-US" sz="4400" b="0" i="0" u="none" strike="noStrike" kern="1200" cap="all" spc="0" normalizeH="0" baseline="0" noProof="0">
                <a:ln w="3175" cmpd="sng">
                  <a:noFill/>
                </a:ln>
                <a:solidFill>
                  <a:srgbClr val="FFFF00"/>
                </a:solidFill>
                <a:effectLst/>
                <a:uLnTx/>
                <a:uFillTx/>
                <a:latin typeface="Calibri Light" panose="020F0302020204030204"/>
                <a:ea typeface="+mj-ea"/>
                <a:cs typeface="+mj-cs"/>
              </a:rPr>
              <a:t> – Ledger Flashing </a:t>
            </a:r>
            <a:r>
              <a:rPr lang="en-US" sz="4400">
                <a:solidFill>
                  <a:srgbClr val="FFFF00"/>
                </a:solidFill>
                <a:latin typeface="Calibri Light" panose="020F0302020204030204"/>
              </a:rPr>
              <a:t> </a:t>
            </a:r>
            <a:endParaRPr kumimoji="0" lang="en-US" sz="4400" b="0" i="0" u="none" strike="noStrike" kern="1200" cap="all" spc="0" normalizeH="0" baseline="0" noProof="0">
              <a:ln w="3175" cmpd="sng">
                <a:noFill/>
              </a:ln>
              <a:solidFill>
                <a:srgbClr val="FFFF00"/>
              </a:solidFill>
              <a:effectLst/>
              <a:uLnTx/>
              <a:uFillTx/>
              <a:latin typeface="Calibri Light" panose="020F0302020204030204"/>
              <a:ea typeface="+mj-ea"/>
              <a:cs typeface="+mj-cs"/>
            </a:endParaRPr>
          </a:p>
        </p:txBody>
      </p:sp>
      <p:sp>
        <p:nvSpPr>
          <p:cNvPr id="3" name="Content Placeholder 2">
            <a:extLst>
              <a:ext uri="{FF2B5EF4-FFF2-40B4-BE49-F238E27FC236}">
                <a16:creationId xmlns:a16="http://schemas.microsoft.com/office/drawing/2014/main" id="{CDD483AC-73EC-97AC-CBCF-3A0E98BF0A41}"/>
              </a:ext>
            </a:extLst>
          </p:cNvPr>
          <p:cNvSpPr txBox="1">
            <a:spLocks/>
          </p:cNvSpPr>
          <p:nvPr/>
        </p:nvSpPr>
        <p:spPr>
          <a:xfrm>
            <a:off x="1030271" y="1184787"/>
            <a:ext cx="10131425" cy="5751871"/>
          </a:xfrm>
          <a:prstGeom prst="rect">
            <a:avLst/>
          </a:prstGeom>
        </p:spPr>
        <p:txBody>
          <a:bodyPr vert="horz" lIns="91440" tIns="45720" rIns="91440" bIns="45720" rtlCol="0" anchor="t">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lvl="0">
              <a:buClr>
                <a:sysClr val="window" lastClr="FFFFFF"/>
              </a:buClr>
              <a:defRPr/>
            </a:pPr>
            <a:r>
              <a:rPr lang="en-US" sz="3600">
                <a:solidFill>
                  <a:sysClr val="window" lastClr="FFFFFF">
                    <a:lumMod val="95000"/>
                  </a:sysClr>
                </a:solidFill>
                <a:latin typeface="normal Verdana"/>
              </a:rPr>
              <a:t>Specific flashing requirements have been added for deck ledgers. The WRB of the house shall be lapped at least 2” over the vertical leg of the flashing, and continue down behind the ledger.</a:t>
            </a:r>
            <a:br>
              <a:rPr lang="en-US" sz="3600">
                <a:solidFill>
                  <a:sysClr val="window" lastClr="FFFFFF">
                    <a:lumMod val="95000"/>
                  </a:sysClr>
                </a:solidFill>
                <a:latin typeface="normal Verdana"/>
              </a:rPr>
            </a:br>
            <a:endParaRPr kumimoji="0" lang="en-US" sz="3600" b="0" i="0" u="none" strike="noStrike" kern="1200" cap="none" spc="0" normalizeH="0" baseline="0" noProof="0">
              <a:ln>
                <a:noFill/>
              </a:ln>
              <a:solidFill>
                <a:sysClr val="window" lastClr="FFFFFF">
                  <a:lumMod val="95000"/>
                </a:sysClr>
              </a:solidFill>
              <a:effectLst/>
              <a:uLnTx/>
              <a:uFillTx/>
              <a:latin typeface="normal Verdana"/>
              <a:ea typeface="+mn-ea"/>
              <a:cs typeface="+mn-cs"/>
            </a:endParaRPr>
          </a:p>
          <a:p>
            <a:pPr lvl="0">
              <a:buClr>
                <a:sysClr val="window" lastClr="FFFFFF"/>
              </a:buClr>
              <a:defRPr/>
            </a:pPr>
            <a:r>
              <a:rPr lang="en-US" sz="3600">
                <a:solidFill>
                  <a:srgbClr val="FFFF00"/>
                </a:solidFill>
                <a:latin typeface="normal Verdana"/>
              </a:rPr>
              <a:t>On existing houses that don’t have a WRB, a WRB shall be added behind the ledger, and the ledger flashing shall be taped to the sheathing with minimum 4” flashing tape. Or just use spacer pucks.</a:t>
            </a:r>
            <a:br>
              <a:rPr lang="en-US" sz="3600">
                <a:solidFill>
                  <a:srgbClr val="FFFF00"/>
                </a:solidFill>
                <a:latin typeface="normal Verdana"/>
              </a:rPr>
            </a:br>
            <a:endParaRPr kumimoji="0" lang="en-US" sz="3600" b="0" i="0" u="none" strike="noStrike" kern="1200" cap="none" spc="0" normalizeH="0" baseline="0" noProof="0">
              <a:ln>
                <a:noFill/>
              </a:ln>
              <a:solidFill>
                <a:sysClr val="window" lastClr="FFFFFF">
                  <a:lumMod val="95000"/>
                </a:sys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95360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872B8-A56B-4580-C3CF-6C69A89D420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DB84B5E-A342-6274-DDAF-9B63491FE6A0}"/>
              </a:ext>
            </a:extLst>
          </p:cNvPr>
          <p:cNvPicPr>
            <a:picLocks noChangeAspect="1"/>
          </p:cNvPicPr>
          <p:nvPr/>
        </p:nvPicPr>
        <p:blipFill>
          <a:blip r:embed="rId3">
            <a:extLst>
              <a:ext uri="{28A0092B-C50C-407E-A947-70E740481C1C}">
                <a14:useLocalDpi xmlns:a14="http://schemas.microsoft.com/office/drawing/2010/main" val="0"/>
              </a:ext>
            </a:extLst>
          </a:blip>
          <a:srcRect l="2849"/>
          <a:stretch>
            <a:fillRect/>
          </a:stretch>
        </p:blipFill>
        <p:spPr>
          <a:xfrm>
            <a:off x="-1" y="0"/>
            <a:ext cx="12192001" cy="6857999"/>
          </a:xfrm>
          <a:prstGeom prst="rect">
            <a:avLst/>
          </a:prstGeom>
        </p:spPr>
      </p:pic>
    </p:spTree>
    <p:extLst>
      <p:ext uri="{BB962C8B-B14F-4D97-AF65-F5344CB8AC3E}">
        <p14:creationId xmlns:p14="http://schemas.microsoft.com/office/powerpoint/2010/main" val="19737291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55E9B-25A2-2CF7-1BCE-E31B9FE1316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3CBFF9B-384D-6D31-BF92-5C443FA2463C}"/>
              </a:ext>
            </a:extLst>
          </p:cNvPr>
          <p:cNvPicPr>
            <a:picLocks noChangeAspect="1"/>
          </p:cNvPicPr>
          <p:nvPr/>
        </p:nvPicPr>
        <p:blipFill>
          <a:blip r:embed="rId3">
            <a:extLst>
              <a:ext uri="{28A0092B-C50C-407E-A947-70E740481C1C}">
                <a14:useLocalDpi xmlns:a14="http://schemas.microsoft.com/office/drawing/2010/main" val="0"/>
              </a:ext>
            </a:extLst>
          </a:blip>
          <a:srcRect l="23114" t="11722" r="11942" b="29963"/>
          <a:stretch>
            <a:fillRect/>
          </a:stretch>
        </p:blipFill>
        <p:spPr>
          <a:xfrm>
            <a:off x="1016559" y="0"/>
            <a:ext cx="10158882" cy="6841344"/>
          </a:xfrm>
          <a:prstGeom prst="rect">
            <a:avLst/>
          </a:prstGeom>
        </p:spPr>
      </p:pic>
    </p:spTree>
    <p:extLst>
      <p:ext uri="{BB962C8B-B14F-4D97-AF65-F5344CB8AC3E}">
        <p14:creationId xmlns:p14="http://schemas.microsoft.com/office/powerpoint/2010/main" val="11904255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A1C74-B300-72CA-CFB7-0E20612B257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C575313-8462-84CE-7189-C76C8AACF7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622201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E2F98-2515-E16D-0D69-CD7C846485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2C643D-745E-E69F-CDCB-8EBCC07073D8}"/>
              </a:ext>
            </a:extLst>
          </p:cNvPr>
          <p:cNvSpPr txBox="1">
            <a:spLocks/>
          </p:cNvSpPr>
          <p:nvPr/>
        </p:nvSpPr>
        <p:spPr>
          <a:xfrm>
            <a:off x="682883" y="0"/>
            <a:ext cx="10826203"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4400">
                <a:solidFill>
                  <a:srgbClr val="FFFF00"/>
                </a:solidFill>
                <a:latin typeface="Calibri Light" panose="020F0302020204030204"/>
              </a:rPr>
              <a:t>Section 703.11</a:t>
            </a:r>
            <a:r>
              <a:rPr kumimoji="0" lang="en-US" sz="4400" b="0" i="0" u="none" strike="noStrike" kern="1200" cap="all" spc="0" normalizeH="0" baseline="0" noProof="0">
                <a:ln w="3175" cmpd="sng">
                  <a:noFill/>
                </a:ln>
                <a:solidFill>
                  <a:srgbClr val="FFFF00"/>
                </a:solidFill>
                <a:effectLst/>
                <a:uLnTx/>
                <a:uFillTx/>
                <a:latin typeface="Calibri Light" panose="020F0302020204030204"/>
                <a:ea typeface="+mj-ea"/>
                <a:cs typeface="+mj-cs"/>
              </a:rPr>
              <a:t> – Vinyl Siding  </a:t>
            </a:r>
            <a:r>
              <a:rPr lang="en-US" sz="4400">
                <a:solidFill>
                  <a:srgbClr val="FFFF00"/>
                </a:solidFill>
                <a:latin typeface="Calibri Light" panose="020F0302020204030204"/>
              </a:rPr>
              <a:t> </a:t>
            </a:r>
            <a:endParaRPr kumimoji="0" lang="en-US" sz="4400" b="0" i="0" u="none" strike="noStrike" kern="1200" cap="all" spc="0" normalizeH="0" baseline="0" noProof="0">
              <a:ln w="3175" cmpd="sng">
                <a:noFill/>
              </a:ln>
              <a:solidFill>
                <a:srgbClr val="FFFF00"/>
              </a:solidFill>
              <a:effectLst/>
              <a:uLnTx/>
              <a:uFillTx/>
              <a:latin typeface="Calibri Light" panose="020F0302020204030204"/>
              <a:ea typeface="+mj-ea"/>
              <a:cs typeface="+mj-cs"/>
            </a:endParaRPr>
          </a:p>
        </p:txBody>
      </p:sp>
      <p:sp>
        <p:nvSpPr>
          <p:cNvPr id="3" name="Content Placeholder 2">
            <a:extLst>
              <a:ext uri="{FF2B5EF4-FFF2-40B4-BE49-F238E27FC236}">
                <a16:creationId xmlns:a16="http://schemas.microsoft.com/office/drawing/2014/main" id="{86EDBE2F-FA5B-60B9-35FF-75E4B1BEEDE2}"/>
              </a:ext>
            </a:extLst>
          </p:cNvPr>
          <p:cNvSpPr txBox="1">
            <a:spLocks/>
          </p:cNvSpPr>
          <p:nvPr/>
        </p:nvSpPr>
        <p:spPr>
          <a:xfrm>
            <a:off x="1030271" y="1218996"/>
            <a:ext cx="10131425" cy="5443061"/>
          </a:xfrm>
          <a:prstGeom prst="rect">
            <a:avLst/>
          </a:prstGeom>
        </p:spPr>
        <p:txBody>
          <a:bodyPr vert="horz" lIns="91440" tIns="45720" rIns="91440" bIns="45720" rtlCol="0" anchor="t">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lvl="0">
              <a:buClr>
                <a:sysClr val="window" lastClr="FFFFFF"/>
              </a:buClr>
              <a:defRPr/>
            </a:pPr>
            <a:r>
              <a:rPr lang="en-US" sz="3600">
                <a:solidFill>
                  <a:sysClr val="window" lastClr="FFFFFF">
                    <a:lumMod val="95000"/>
                  </a:sysClr>
                </a:solidFill>
                <a:latin typeface="normal Verdana"/>
              </a:rPr>
              <a:t>Vinyl siding requirements added to address items that have been failure points in high wind events. </a:t>
            </a:r>
            <a:br>
              <a:rPr lang="en-US" sz="3600">
                <a:solidFill>
                  <a:sysClr val="window" lastClr="FFFFFF">
                    <a:lumMod val="95000"/>
                  </a:sysClr>
                </a:solidFill>
                <a:latin typeface="normal Verdana"/>
              </a:rPr>
            </a:br>
            <a:endParaRPr kumimoji="0" lang="en-US" sz="3600" b="0" i="0" u="none" strike="noStrike" kern="1200" cap="none" spc="0" normalizeH="0" baseline="0" noProof="0">
              <a:ln>
                <a:noFill/>
              </a:ln>
              <a:solidFill>
                <a:sysClr val="window" lastClr="FFFFFF">
                  <a:lumMod val="95000"/>
                </a:sysClr>
              </a:solidFill>
              <a:effectLst/>
              <a:uLnTx/>
              <a:uFillTx/>
              <a:latin typeface="normal Verdana"/>
              <a:ea typeface="+mn-ea"/>
              <a:cs typeface="+mn-cs"/>
            </a:endParaRPr>
          </a:p>
          <a:p>
            <a:pPr lvl="0">
              <a:buClr>
                <a:sysClr val="window" lastClr="FFFFFF"/>
              </a:buClr>
              <a:defRPr/>
            </a:pPr>
            <a:r>
              <a:rPr lang="en-US" sz="3600">
                <a:solidFill>
                  <a:srgbClr val="FFFF00"/>
                </a:solidFill>
                <a:latin typeface="normal Verdana"/>
              </a:rPr>
              <a:t>(1) Use the correct starter strip, not just a J channel.</a:t>
            </a:r>
          </a:p>
          <a:p>
            <a:pPr lvl="0">
              <a:buClr>
                <a:sysClr val="window" lastClr="FFFFFF"/>
              </a:buClr>
              <a:defRPr/>
            </a:pPr>
            <a:r>
              <a:rPr lang="en-US" sz="3600">
                <a:solidFill>
                  <a:srgbClr val="FFFF00"/>
                </a:solidFill>
                <a:latin typeface="normal Verdana"/>
              </a:rPr>
              <a:t>(2) Keep it at least 6” above the dirt, ½” above concrete or roofs.</a:t>
            </a:r>
          </a:p>
          <a:p>
            <a:pPr lvl="0">
              <a:buClr>
                <a:sysClr val="window" lastClr="FFFFFF"/>
              </a:buClr>
              <a:defRPr/>
            </a:pPr>
            <a:r>
              <a:rPr lang="en-US" sz="3600">
                <a:solidFill>
                  <a:srgbClr val="FFFF00"/>
                </a:solidFill>
                <a:latin typeface="normal Verdana"/>
              </a:rPr>
              <a:t>(3) Use proper trims, fastened properly, around windows/doors.</a:t>
            </a:r>
            <a:br>
              <a:rPr lang="en-US" sz="3600">
                <a:solidFill>
                  <a:srgbClr val="FFFF00"/>
                </a:solidFill>
                <a:latin typeface="normal Verdana"/>
              </a:rPr>
            </a:br>
            <a:endParaRPr kumimoji="0" lang="en-US" sz="3600" b="0" i="0" u="none" strike="noStrike" kern="1200" cap="none" spc="0" normalizeH="0" baseline="0" noProof="0">
              <a:ln>
                <a:noFill/>
              </a:ln>
              <a:solidFill>
                <a:sysClr val="window" lastClr="FFFFFF">
                  <a:lumMod val="95000"/>
                </a:sys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64924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1217B-D580-14BC-E57D-7CCC59BEF65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E9B058B-0432-FD31-0C6A-2E8F1AA227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0320553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0B01E0-013A-65A6-6410-E72B4787B5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FF08C2-049A-B387-4513-92E362B847A3}"/>
              </a:ext>
            </a:extLst>
          </p:cNvPr>
          <p:cNvSpPr txBox="1">
            <a:spLocks/>
          </p:cNvSpPr>
          <p:nvPr/>
        </p:nvSpPr>
        <p:spPr>
          <a:xfrm>
            <a:off x="682883" y="0"/>
            <a:ext cx="10826203"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4400">
                <a:solidFill>
                  <a:srgbClr val="FFFF00"/>
                </a:solidFill>
                <a:latin typeface="Calibri Light" panose="020F0302020204030204"/>
              </a:rPr>
              <a:t>Section 703.14</a:t>
            </a:r>
            <a:r>
              <a:rPr kumimoji="0" lang="en-US" sz="4400" b="0" i="0" u="none" strike="noStrike" kern="1200" cap="all" spc="0" normalizeH="0" baseline="0" noProof="0">
                <a:ln w="3175" cmpd="sng">
                  <a:noFill/>
                </a:ln>
                <a:solidFill>
                  <a:srgbClr val="FFFF00"/>
                </a:solidFill>
                <a:effectLst/>
                <a:uLnTx/>
                <a:uFillTx/>
                <a:latin typeface="Calibri Light" panose="020F0302020204030204"/>
                <a:ea typeface="+mj-ea"/>
                <a:cs typeface="+mj-cs"/>
              </a:rPr>
              <a:t> – polypropylene siding </a:t>
            </a:r>
          </a:p>
        </p:txBody>
      </p:sp>
      <p:sp>
        <p:nvSpPr>
          <p:cNvPr id="3" name="Content Placeholder 2">
            <a:extLst>
              <a:ext uri="{FF2B5EF4-FFF2-40B4-BE49-F238E27FC236}">
                <a16:creationId xmlns:a16="http://schemas.microsoft.com/office/drawing/2014/main" id="{95BACA4A-1B4F-AB10-687C-0BDD3211D65B}"/>
              </a:ext>
            </a:extLst>
          </p:cNvPr>
          <p:cNvSpPr txBox="1">
            <a:spLocks/>
          </p:cNvSpPr>
          <p:nvPr/>
        </p:nvSpPr>
        <p:spPr>
          <a:xfrm>
            <a:off x="1030271" y="1218996"/>
            <a:ext cx="10131425" cy="5925382"/>
          </a:xfrm>
          <a:prstGeom prst="rect">
            <a:avLst/>
          </a:prstGeom>
        </p:spPr>
        <p:txBody>
          <a:bodyPr vert="horz" lIns="91440" tIns="45720" rIns="91440" bIns="45720" rtlCol="0" anchor="t">
            <a:normAutofit lnSpcReduction="10000"/>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lvl="0">
              <a:buClr>
                <a:sysClr val="window" lastClr="FFFFFF"/>
              </a:buClr>
              <a:defRPr/>
            </a:pPr>
            <a:r>
              <a:rPr lang="en-US" sz="3600">
                <a:solidFill>
                  <a:sysClr val="window" lastClr="FFFFFF">
                    <a:lumMod val="95000"/>
                  </a:sysClr>
                </a:solidFill>
                <a:latin typeface="normal Verdana"/>
              </a:rPr>
              <a:t>Polypropylene siding requirements added to address items that have been failure points in high wind events. </a:t>
            </a:r>
            <a:br>
              <a:rPr lang="en-US" sz="3600">
                <a:solidFill>
                  <a:sysClr val="window" lastClr="FFFFFF">
                    <a:lumMod val="95000"/>
                  </a:sysClr>
                </a:solidFill>
                <a:latin typeface="normal Verdana"/>
              </a:rPr>
            </a:br>
            <a:endParaRPr kumimoji="0" lang="en-US" sz="3600" b="0" i="0" u="none" strike="noStrike" kern="1200" cap="none" spc="0" normalizeH="0" baseline="0" noProof="0">
              <a:ln>
                <a:noFill/>
              </a:ln>
              <a:solidFill>
                <a:sysClr val="window" lastClr="FFFFFF">
                  <a:lumMod val="95000"/>
                </a:sysClr>
              </a:solidFill>
              <a:effectLst/>
              <a:uLnTx/>
              <a:uFillTx/>
              <a:latin typeface="normal Verdana"/>
              <a:ea typeface="+mn-ea"/>
              <a:cs typeface="+mn-cs"/>
            </a:endParaRPr>
          </a:p>
          <a:p>
            <a:pPr lvl="0">
              <a:buClr>
                <a:sysClr val="window" lastClr="FFFFFF"/>
              </a:buClr>
              <a:defRPr/>
            </a:pPr>
            <a:r>
              <a:rPr lang="en-US" sz="3600">
                <a:solidFill>
                  <a:srgbClr val="FFFF00"/>
                </a:solidFill>
                <a:latin typeface="normal Verdana"/>
              </a:rPr>
              <a:t>(1) Use the correct starter strip, not just a J channel.</a:t>
            </a:r>
          </a:p>
          <a:p>
            <a:pPr lvl="0">
              <a:buClr>
                <a:sysClr val="window" lastClr="FFFFFF"/>
              </a:buClr>
              <a:defRPr/>
            </a:pPr>
            <a:r>
              <a:rPr lang="en-US" sz="3600">
                <a:solidFill>
                  <a:srgbClr val="FFFF00"/>
                </a:solidFill>
                <a:latin typeface="normal Verdana"/>
              </a:rPr>
              <a:t>(2) Keep it at least 6” above the dirt, ½” above concrete or roofs.</a:t>
            </a:r>
          </a:p>
          <a:p>
            <a:pPr lvl="0">
              <a:buClr>
                <a:sysClr val="window" lastClr="FFFFFF"/>
              </a:buClr>
              <a:defRPr/>
            </a:pPr>
            <a:r>
              <a:rPr lang="en-US" sz="3600">
                <a:solidFill>
                  <a:srgbClr val="FFFF00"/>
                </a:solidFill>
                <a:latin typeface="normal Verdana"/>
              </a:rPr>
              <a:t>(3) Use proper trims, fastened properly, around windows/doors, not random J channels.</a:t>
            </a:r>
            <a:br>
              <a:rPr lang="en-US" sz="3600">
                <a:solidFill>
                  <a:srgbClr val="FFFF00"/>
                </a:solidFill>
                <a:latin typeface="normal Verdana"/>
              </a:rPr>
            </a:br>
            <a:endParaRPr kumimoji="0" lang="en-US" sz="3600" b="0" i="0" u="none" strike="noStrike" kern="1200" cap="none" spc="0" normalizeH="0" baseline="0" noProof="0">
              <a:ln>
                <a:noFill/>
              </a:ln>
              <a:solidFill>
                <a:sysClr val="window" lastClr="FFFFFF">
                  <a:lumMod val="95000"/>
                </a:sys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89304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4F601-0254-AE31-087A-F5BEFCDA503A}"/>
              </a:ext>
            </a:extLst>
          </p:cNvPr>
          <p:cNvSpPr>
            <a:spLocks noGrp="1"/>
          </p:cNvSpPr>
          <p:nvPr>
            <p:ph type="title"/>
          </p:nvPr>
        </p:nvSpPr>
        <p:spPr/>
        <p:txBody>
          <a:bodyPr/>
          <a:lstStyle/>
          <a:p>
            <a:pPr algn="ctr"/>
            <a:r>
              <a:rPr lang="en-US" b="1"/>
              <a:t>Importance of Updating Building Codes</a:t>
            </a:r>
          </a:p>
        </p:txBody>
      </p:sp>
      <p:sp>
        <p:nvSpPr>
          <p:cNvPr id="3" name="Content Placeholder 2">
            <a:extLst>
              <a:ext uri="{FF2B5EF4-FFF2-40B4-BE49-F238E27FC236}">
                <a16:creationId xmlns:a16="http://schemas.microsoft.com/office/drawing/2014/main" id="{6C688C25-DB59-DB77-4BCF-226F3A03C5B2}"/>
              </a:ext>
            </a:extLst>
          </p:cNvPr>
          <p:cNvSpPr>
            <a:spLocks noGrp="1"/>
          </p:cNvSpPr>
          <p:nvPr>
            <p:ph idx="1"/>
          </p:nvPr>
        </p:nvSpPr>
        <p:spPr/>
        <p:txBody>
          <a:bodyPr/>
          <a:lstStyle/>
          <a:p>
            <a:r>
              <a:rPr lang="en-US"/>
              <a:t>The average person spends nearly 90% of their lives inside buildings</a:t>
            </a:r>
          </a:p>
          <a:p>
            <a:r>
              <a:rPr lang="en-US"/>
              <a:t>Model codes set </a:t>
            </a:r>
            <a:r>
              <a:rPr lang="en-US" u="sng"/>
              <a:t>minimum</a:t>
            </a:r>
            <a:r>
              <a:rPr lang="en-US"/>
              <a:t> requirements for design and construction </a:t>
            </a:r>
          </a:p>
          <a:p>
            <a:r>
              <a:rPr lang="en-US"/>
              <a:t>Updating ensures new technologies, materials and methods can be incorporated into the next generation of buildings</a:t>
            </a:r>
          </a:p>
          <a:p>
            <a:r>
              <a:rPr lang="en-US"/>
              <a:t>Strong up to date building codes are our first and best line of defense against natural disasters.</a:t>
            </a:r>
          </a:p>
          <a:p>
            <a:r>
              <a:rPr lang="en-US"/>
              <a:t>Learn from the past and reduce future risks.</a:t>
            </a:r>
          </a:p>
          <a:p>
            <a:endParaRPr lang="en-US"/>
          </a:p>
          <a:p>
            <a:endParaRPr lang="en-US"/>
          </a:p>
        </p:txBody>
      </p:sp>
    </p:spTree>
    <p:extLst>
      <p:ext uri="{BB962C8B-B14F-4D97-AF65-F5344CB8AC3E}">
        <p14:creationId xmlns:p14="http://schemas.microsoft.com/office/powerpoint/2010/main" val="19273956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5FC410-78FA-2D6B-DCC5-FA83FB7A702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806149B-2089-D4A0-E531-4F8B54907D70}"/>
              </a:ext>
            </a:extLst>
          </p:cNvPr>
          <p:cNvPicPr>
            <a:picLocks noChangeAspect="1"/>
          </p:cNvPicPr>
          <p:nvPr/>
        </p:nvPicPr>
        <p:blipFill>
          <a:blip r:embed="rId3"/>
          <a:stretch>
            <a:fillRect/>
          </a:stretch>
        </p:blipFill>
        <p:spPr>
          <a:xfrm>
            <a:off x="2667000" y="0"/>
            <a:ext cx="6858000" cy="6858000"/>
          </a:xfrm>
          <a:prstGeom prst="rect">
            <a:avLst/>
          </a:prstGeom>
        </p:spPr>
      </p:pic>
      <p:sp>
        <p:nvSpPr>
          <p:cNvPr id="4" name="Rectangle 3">
            <a:extLst>
              <a:ext uri="{FF2B5EF4-FFF2-40B4-BE49-F238E27FC236}">
                <a16:creationId xmlns:a16="http://schemas.microsoft.com/office/drawing/2014/main" id="{CCD355CA-0A47-4C0B-8606-BB35E893EF84}"/>
              </a:ext>
            </a:extLst>
          </p:cNvPr>
          <p:cNvSpPr/>
          <p:nvPr/>
        </p:nvSpPr>
        <p:spPr>
          <a:xfrm>
            <a:off x="1597689" y="6682154"/>
            <a:ext cx="10594312" cy="17584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t>From </a:t>
            </a:r>
            <a:r>
              <a:rPr lang="en-US" sz="1000">
                <a:hlinkClick r:id="rId4"/>
              </a:rPr>
              <a:t>https://www.homedepot.com/p/Ply-Gem-Cedar-Dimensions-Shingle-24-in-Polypropylene-Siding-Sample-in-Shaded-Cedar-CEDAR7SAMPLE-489/204723902</a:t>
            </a:r>
            <a:r>
              <a:rPr lang="en-US" sz="1000"/>
              <a:t> on October 27th, 2025</a:t>
            </a:r>
          </a:p>
        </p:txBody>
      </p:sp>
    </p:spTree>
    <p:extLst>
      <p:ext uri="{BB962C8B-B14F-4D97-AF65-F5344CB8AC3E}">
        <p14:creationId xmlns:p14="http://schemas.microsoft.com/office/powerpoint/2010/main" val="6679443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2514A-7ADE-3ECB-3133-E33D5ABBBF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0163FC-8B8F-B55B-F1CC-A4FB15498C21}"/>
              </a:ext>
            </a:extLst>
          </p:cNvPr>
          <p:cNvSpPr txBox="1">
            <a:spLocks/>
          </p:cNvSpPr>
          <p:nvPr/>
        </p:nvSpPr>
        <p:spPr>
          <a:xfrm>
            <a:off x="682883" y="0"/>
            <a:ext cx="10826203"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4400">
                <a:solidFill>
                  <a:srgbClr val="FFFF00"/>
                </a:solidFill>
                <a:latin typeface="Calibri Light" panose="020F0302020204030204"/>
              </a:rPr>
              <a:t>Section 704.4.1.1</a:t>
            </a:r>
            <a:r>
              <a:rPr kumimoji="0" lang="en-US" sz="4400" b="0" i="0" u="none" strike="noStrike" kern="1200" cap="all" spc="0" normalizeH="0" baseline="0" noProof="0">
                <a:ln w="3175" cmpd="sng">
                  <a:noFill/>
                </a:ln>
                <a:solidFill>
                  <a:srgbClr val="FFFF00"/>
                </a:solidFill>
                <a:effectLst/>
                <a:uLnTx/>
                <a:uFillTx/>
                <a:latin typeface="Calibri Light" panose="020F0302020204030204"/>
                <a:ea typeface="+mj-ea"/>
                <a:cs typeface="+mj-cs"/>
              </a:rPr>
              <a:t> – Aluminum Fascia </a:t>
            </a:r>
          </a:p>
        </p:txBody>
      </p:sp>
      <p:sp>
        <p:nvSpPr>
          <p:cNvPr id="3" name="Content Placeholder 2">
            <a:extLst>
              <a:ext uri="{FF2B5EF4-FFF2-40B4-BE49-F238E27FC236}">
                <a16:creationId xmlns:a16="http://schemas.microsoft.com/office/drawing/2014/main" id="{7E825761-C057-E0CF-4439-61B2A291EF08}"/>
              </a:ext>
            </a:extLst>
          </p:cNvPr>
          <p:cNvSpPr txBox="1">
            <a:spLocks/>
          </p:cNvSpPr>
          <p:nvPr/>
        </p:nvSpPr>
        <p:spPr>
          <a:xfrm>
            <a:off x="1030271" y="1456267"/>
            <a:ext cx="10131425" cy="4783015"/>
          </a:xfrm>
          <a:prstGeom prst="rect">
            <a:avLst/>
          </a:prstGeom>
        </p:spPr>
        <p:txBody>
          <a:bodyPr vert="horz" lIns="91440" tIns="45720" rIns="91440" bIns="45720" rtlCol="0" anchor="t">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lvl="0">
              <a:buClr>
                <a:sysClr val="window" lastClr="FFFFFF"/>
              </a:buClr>
              <a:defRPr/>
            </a:pPr>
            <a:r>
              <a:rPr lang="en-US" sz="3600">
                <a:solidFill>
                  <a:sysClr val="window" lastClr="FFFFFF">
                    <a:lumMod val="95000"/>
                  </a:sysClr>
                </a:solidFill>
                <a:latin typeface="normal Verdana"/>
              </a:rPr>
              <a:t>Aluminum fascia shall be nailed with at least one nail in the return leg every 24 inches, and the fascia shall be inserted at least 1” under the drip edge on the other side. </a:t>
            </a:r>
            <a:br>
              <a:rPr lang="en-US" sz="3600">
                <a:solidFill>
                  <a:sysClr val="window" lastClr="FFFFFF">
                    <a:lumMod val="95000"/>
                  </a:sysClr>
                </a:solidFill>
                <a:latin typeface="normal Verdana"/>
              </a:rPr>
            </a:br>
            <a:endParaRPr kumimoji="0" lang="en-US" sz="3600" b="0" i="0" u="none" strike="noStrike" kern="1200" cap="none" spc="0" normalizeH="0" baseline="0" noProof="0">
              <a:ln>
                <a:noFill/>
              </a:ln>
              <a:solidFill>
                <a:sysClr val="window" lastClr="FFFFFF">
                  <a:lumMod val="95000"/>
                </a:sysClr>
              </a:solidFill>
              <a:effectLst/>
              <a:uLnTx/>
              <a:uFillTx/>
              <a:latin typeface="normal Verdana"/>
              <a:ea typeface="+mn-ea"/>
              <a:cs typeface="+mn-cs"/>
            </a:endParaRPr>
          </a:p>
          <a:p>
            <a:pPr lvl="0">
              <a:buClr>
                <a:sysClr val="window" lastClr="FFFFFF"/>
              </a:buClr>
              <a:defRPr/>
            </a:pPr>
            <a:r>
              <a:rPr lang="en-US" sz="3600">
                <a:solidFill>
                  <a:srgbClr val="FFFF00"/>
                </a:solidFill>
                <a:latin typeface="normal Verdana"/>
              </a:rPr>
              <a:t>Where the fascia cannot be inserted under the drip edge, nail that side at 24 inches on center too.</a:t>
            </a:r>
            <a:br>
              <a:rPr lang="en-US" sz="3600">
                <a:solidFill>
                  <a:srgbClr val="FFFF00"/>
                </a:solidFill>
                <a:latin typeface="normal Verdana"/>
              </a:rPr>
            </a:br>
            <a:endParaRPr kumimoji="0" lang="en-US" sz="3600" b="0" i="0" u="none" strike="noStrike" kern="1200" cap="none" spc="0" normalizeH="0" baseline="0" noProof="0">
              <a:ln>
                <a:noFill/>
              </a:ln>
              <a:solidFill>
                <a:sysClr val="window" lastClr="FFFFFF">
                  <a:lumMod val="95000"/>
                </a:sys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97836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36E14-6E7B-CBCC-67FA-A09E82B5FA3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ED1A4F2-C225-BFFF-C3C7-93B46013C5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18109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0099B-1FB6-D0C5-1588-284D10E3AF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5EAAE0-59D5-8853-0766-7631AB9508D4}"/>
              </a:ext>
            </a:extLst>
          </p:cNvPr>
          <p:cNvSpPr txBox="1">
            <a:spLocks/>
          </p:cNvSpPr>
          <p:nvPr/>
        </p:nvSpPr>
        <p:spPr>
          <a:xfrm>
            <a:off x="682883" y="0"/>
            <a:ext cx="10826203"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4400">
                <a:solidFill>
                  <a:srgbClr val="FFFF00"/>
                </a:solidFill>
                <a:latin typeface="Calibri Light" panose="020F0302020204030204"/>
              </a:rPr>
              <a:t>Section 908.3</a:t>
            </a:r>
            <a:r>
              <a:rPr kumimoji="0" lang="en-US" sz="4400" b="0" i="0" u="none" strike="noStrike" kern="1200" cap="all" spc="0" normalizeH="0" baseline="0" noProof="0">
                <a:ln w="3175" cmpd="sng">
                  <a:noFill/>
                </a:ln>
                <a:solidFill>
                  <a:srgbClr val="FFFF00"/>
                </a:solidFill>
                <a:effectLst/>
                <a:uLnTx/>
                <a:uFillTx/>
                <a:latin typeface="Calibri Light" panose="020F0302020204030204"/>
                <a:ea typeface="+mj-ea"/>
                <a:cs typeface="+mj-cs"/>
              </a:rPr>
              <a:t> – Roof Replacement </a:t>
            </a:r>
          </a:p>
        </p:txBody>
      </p:sp>
      <p:sp>
        <p:nvSpPr>
          <p:cNvPr id="3" name="Content Placeholder 2">
            <a:extLst>
              <a:ext uri="{FF2B5EF4-FFF2-40B4-BE49-F238E27FC236}">
                <a16:creationId xmlns:a16="http://schemas.microsoft.com/office/drawing/2014/main" id="{2691E3CC-EF3E-F7BA-C217-E15232CEF960}"/>
              </a:ext>
            </a:extLst>
          </p:cNvPr>
          <p:cNvSpPr txBox="1">
            <a:spLocks/>
          </p:cNvSpPr>
          <p:nvPr/>
        </p:nvSpPr>
        <p:spPr>
          <a:xfrm>
            <a:off x="1030271" y="1456267"/>
            <a:ext cx="10131425" cy="4783015"/>
          </a:xfrm>
          <a:prstGeom prst="rect">
            <a:avLst/>
          </a:prstGeom>
        </p:spPr>
        <p:txBody>
          <a:bodyPr vert="horz" lIns="91440" tIns="45720" rIns="91440" bIns="45720" rtlCol="0" anchor="t">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lvl="0">
              <a:buClr>
                <a:sysClr val="window" lastClr="FFFFFF"/>
              </a:buClr>
              <a:defRPr/>
            </a:pPr>
            <a:r>
              <a:rPr lang="en-US" sz="3600">
                <a:solidFill>
                  <a:sysClr val="window" lastClr="FFFFFF">
                    <a:lumMod val="95000"/>
                  </a:sysClr>
                </a:solidFill>
                <a:latin typeface="normal Verdana"/>
              </a:rPr>
              <a:t>New exceptions added to the roof replacement section to allow an old peel-and-stick layer to remain if it is in good condition. </a:t>
            </a:r>
            <a:br>
              <a:rPr lang="en-US" sz="3600">
                <a:solidFill>
                  <a:sysClr val="window" lastClr="FFFFFF">
                    <a:lumMod val="95000"/>
                  </a:sysClr>
                </a:solidFill>
                <a:latin typeface="normal Verdana"/>
              </a:rPr>
            </a:br>
            <a:endParaRPr kumimoji="0" lang="en-US" sz="3600" b="0" i="0" u="none" strike="noStrike" kern="1200" cap="none" spc="0" normalizeH="0" baseline="0" noProof="0">
              <a:ln>
                <a:noFill/>
              </a:ln>
              <a:solidFill>
                <a:sysClr val="window" lastClr="FFFFFF">
                  <a:lumMod val="95000"/>
                </a:sysClr>
              </a:solidFill>
              <a:effectLst/>
              <a:uLnTx/>
              <a:uFillTx/>
              <a:latin typeface="normal Verdana"/>
              <a:ea typeface="+mn-ea"/>
              <a:cs typeface="+mn-cs"/>
            </a:endParaRPr>
          </a:p>
          <a:p>
            <a:pPr lvl="0">
              <a:buClr>
                <a:sysClr val="window" lastClr="FFFFFF"/>
              </a:buClr>
              <a:defRPr/>
            </a:pPr>
            <a:r>
              <a:rPr lang="en-US" sz="3600">
                <a:solidFill>
                  <a:srgbClr val="FFFF00"/>
                </a:solidFill>
                <a:latin typeface="normal Verdana"/>
              </a:rPr>
              <a:t>You just need to make sure the new underlayment you put on over the old one is compatible with the old one.</a:t>
            </a:r>
            <a:br>
              <a:rPr lang="en-US" sz="3600">
                <a:solidFill>
                  <a:srgbClr val="FFFF00"/>
                </a:solidFill>
                <a:latin typeface="normal Verdana"/>
              </a:rPr>
            </a:br>
            <a:endParaRPr kumimoji="0" lang="en-US" sz="3600" b="0" i="0" u="none" strike="noStrike" kern="1200" cap="none" spc="0" normalizeH="0" baseline="0" noProof="0">
              <a:ln>
                <a:noFill/>
              </a:ln>
              <a:solidFill>
                <a:sysClr val="window" lastClr="FFFFFF">
                  <a:lumMod val="95000"/>
                </a:sys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30828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1B9EA-B37D-02DF-6C5E-FB7090BA95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81B3A5-BDE4-3222-D718-E032095E837F}"/>
              </a:ext>
            </a:extLst>
          </p:cNvPr>
          <p:cNvSpPr txBox="1">
            <a:spLocks/>
          </p:cNvSpPr>
          <p:nvPr/>
        </p:nvSpPr>
        <p:spPr>
          <a:xfrm>
            <a:off x="682883" y="0"/>
            <a:ext cx="10826203"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4400">
                <a:solidFill>
                  <a:srgbClr val="FFFF00"/>
                </a:solidFill>
                <a:latin typeface="Calibri Light" panose="020F0302020204030204"/>
              </a:rPr>
              <a:t>Section 1001.11</a:t>
            </a:r>
            <a:r>
              <a:rPr kumimoji="0" lang="en-US" sz="4400" b="0" i="0" u="none" strike="noStrike" kern="1200" cap="all" spc="0" normalizeH="0" baseline="0" noProof="0">
                <a:ln w="3175" cmpd="sng">
                  <a:noFill/>
                </a:ln>
                <a:solidFill>
                  <a:srgbClr val="FFFF00"/>
                </a:solidFill>
                <a:effectLst/>
                <a:uLnTx/>
                <a:uFillTx/>
                <a:latin typeface="Calibri Light" panose="020F0302020204030204"/>
                <a:ea typeface="+mj-ea"/>
                <a:cs typeface="+mj-cs"/>
              </a:rPr>
              <a:t> – Fireplace Clearances </a:t>
            </a:r>
          </a:p>
        </p:txBody>
      </p:sp>
      <p:sp>
        <p:nvSpPr>
          <p:cNvPr id="3" name="Content Placeholder 2">
            <a:extLst>
              <a:ext uri="{FF2B5EF4-FFF2-40B4-BE49-F238E27FC236}">
                <a16:creationId xmlns:a16="http://schemas.microsoft.com/office/drawing/2014/main" id="{5998F136-72E7-C695-2DB2-211F62E23649}"/>
              </a:ext>
            </a:extLst>
          </p:cNvPr>
          <p:cNvSpPr txBox="1">
            <a:spLocks/>
          </p:cNvSpPr>
          <p:nvPr/>
        </p:nvSpPr>
        <p:spPr>
          <a:xfrm>
            <a:off x="1030271" y="1456267"/>
            <a:ext cx="10131425" cy="5145500"/>
          </a:xfrm>
          <a:prstGeom prst="rect">
            <a:avLst/>
          </a:prstGeom>
        </p:spPr>
        <p:txBody>
          <a:bodyPr vert="horz" lIns="91440" tIns="45720" rIns="91440" bIns="45720" rtlCol="0" anchor="t">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lvl="0">
              <a:buClr>
                <a:sysClr val="window" lastClr="FFFFFF"/>
              </a:buClr>
              <a:defRPr/>
            </a:pPr>
            <a:r>
              <a:rPr lang="en-US" sz="3600">
                <a:solidFill>
                  <a:sysClr val="window" lastClr="FFFFFF">
                    <a:lumMod val="95000"/>
                  </a:sysClr>
                </a:solidFill>
                <a:latin typeface="normal Verdana"/>
              </a:rPr>
              <a:t>Now permitted to fill the required airspace around an insert fireplace or firebox with a non-combustible material. </a:t>
            </a:r>
            <a:br>
              <a:rPr lang="en-US" sz="3600">
                <a:solidFill>
                  <a:sysClr val="window" lastClr="FFFFFF">
                    <a:lumMod val="95000"/>
                  </a:sysClr>
                </a:solidFill>
                <a:latin typeface="normal Verdana"/>
              </a:rPr>
            </a:br>
            <a:endParaRPr kumimoji="0" lang="en-US" sz="3600" b="0" i="0" u="none" strike="noStrike" kern="1200" cap="none" spc="0" normalizeH="0" baseline="0" noProof="0">
              <a:ln>
                <a:noFill/>
              </a:ln>
              <a:solidFill>
                <a:sysClr val="window" lastClr="FFFFFF">
                  <a:lumMod val="95000"/>
                </a:sysClr>
              </a:solidFill>
              <a:effectLst/>
              <a:uLnTx/>
              <a:uFillTx/>
              <a:latin typeface="normal Verdana"/>
              <a:ea typeface="+mn-ea"/>
              <a:cs typeface="+mn-cs"/>
            </a:endParaRPr>
          </a:p>
          <a:p>
            <a:pPr lvl="0">
              <a:buClr>
                <a:sysClr val="window" lastClr="FFFFFF"/>
              </a:buClr>
              <a:defRPr/>
            </a:pPr>
            <a:r>
              <a:rPr lang="en-US" sz="3600">
                <a:solidFill>
                  <a:srgbClr val="FFFF00"/>
                </a:solidFill>
                <a:latin typeface="normal Verdana"/>
              </a:rPr>
              <a:t>Non-combustible materials are those materials that can pass ASTM E136, such as unfaced fiberglass insulation or mineral wool.</a:t>
            </a:r>
            <a:br>
              <a:rPr lang="en-US" sz="3600">
                <a:solidFill>
                  <a:srgbClr val="FFFF00"/>
                </a:solidFill>
                <a:latin typeface="normal Verdana"/>
              </a:rPr>
            </a:br>
            <a:endParaRPr kumimoji="0" lang="en-US" sz="3600" b="0" i="0" u="none" strike="noStrike" kern="1200" cap="none" spc="0" normalizeH="0" baseline="0" noProof="0">
              <a:ln>
                <a:noFill/>
              </a:ln>
              <a:solidFill>
                <a:sysClr val="window" lastClr="FFFFFF">
                  <a:lumMod val="95000"/>
                </a:sys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15528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1571E-667C-A5D8-7E77-01F72AADA02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FB33FBF-6EFC-506E-62C4-70C0F3805B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0768360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1663B-EF7F-1823-741D-CB8A375F3C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7536CB-A1AE-1141-17E9-DAAFE5283301}"/>
              </a:ext>
            </a:extLst>
          </p:cNvPr>
          <p:cNvSpPr txBox="1">
            <a:spLocks/>
          </p:cNvSpPr>
          <p:nvPr/>
        </p:nvSpPr>
        <p:spPr>
          <a:xfrm>
            <a:off x="682883" y="0"/>
            <a:ext cx="10826203"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all" spc="0" normalizeH="0" baseline="0" noProof="0">
                <a:ln w="3175" cmpd="sng">
                  <a:noFill/>
                </a:ln>
                <a:solidFill>
                  <a:srgbClr val="FFFF00"/>
                </a:solidFill>
                <a:effectLst/>
                <a:uLnTx/>
                <a:uFillTx/>
                <a:latin typeface="Calibri Light" panose="020F0302020204030204"/>
                <a:ea typeface="+mj-ea"/>
                <a:cs typeface="+mj-cs"/>
              </a:rPr>
              <a:t>All MEP’s – Nail Plate distance </a:t>
            </a:r>
          </a:p>
        </p:txBody>
      </p:sp>
      <p:sp>
        <p:nvSpPr>
          <p:cNvPr id="3" name="Content Placeholder 2">
            <a:extLst>
              <a:ext uri="{FF2B5EF4-FFF2-40B4-BE49-F238E27FC236}">
                <a16:creationId xmlns:a16="http://schemas.microsoft.com/office/drawing/2014/main" id="{DDF857D3-251B-5F5B-CD18-88B7EDF4EC0F}"/>
              </a:ext>
            </a:extLst>
          </p:cNvPr>
          <p:cNvSpPr txBox="1">
            <a:spLocks/>
          </p:cNvSpPr>
          <p:nvPr/>
        </p:nvSpPr>
        <p:spPr>
          <a:xfrm>
            <a:off x="1030271" y="1456267"/>
            <a:ext cx="10131425" cy="5596932"/>
          </a:xfrm>
          <a:prstGeom prst="rect">
            <a:avLst/>
          </a:prstGeom>
        </p:spPr>
        <p:txBody>
          <a:bodyPr vert="horz" lIns="91440" tIns="45720" rIns="91440" bIns="45720" rtlCol="0" anchor="t">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lvl="0">
              <a:buClr>
                <a:sysClr val="window" lastClr="FFFFFF"/>
              </a:buClr>
              <a:defRPr/>
            </a:pPr>
            <a:r>
              <a:rPr lang="en-US" sz="3600">
                <a:solidFill>
                  <a:sysClr val="window" lastClr="FFFFFF">
                    <a:lumMod val="95000"/>
                  </a:sysClr>
                </a:solidFill>
                <a:latin typeface="normal Verdana"/>
              </a:rPr>
              <a:t>Nail plates shall be installed whenever any duct, pipe, cable, or any other MEP is within 1 ¼” of the nailing face of a framing member. </a:t>
            </a:r>
            <a:br>
              <a:rPr lang="en-US" sz="3600">
                <a:solidFill>
                  <a:sysClr val="window" lastClr="FFFFFF">
                    <a:lumMod val="95000"/>
                  </a:sysClr>
                </a:solidFill>
                <a:latin typeface="normal Verdana"/>
              </a:rPr>
            </a:br>
            <a:endParaRPr kumimoji="0" lang="en-US" sz="3600" b="0" i="0" u="none" strike="noStrike" kern="1200" cap="none" spc="0" normalizeH="0" baseline="0" noProof="0">
              <a:ln>
                <a:noFill/>
              </a:ln>
              <a:solidFill>
                <a:sysClr val="window" lastClr="FFFFFF">
                  <a:lumMod val="95000"/>
                </a:sysClr>
              </a:solidFill>
              <a:effectLst/>
              <a:uLnTx/>
              <a:uFillTx/>
              <a:latin typeface="normal Verdana"/>
              <a:ea typeface="+mn-ea"/>
              <a:cs typeface="+mn-cs"/>
            </a:endParaRPr>
          </a:p>
          <a:p>
            <a:pPr lvl="0">
              <a:buClr>
                <a:sysClr val="window" lastClr="FFFFFF"/>
              </a:buClr>
              <a:defRPr/>
            </a:pPr>
            <a:r>
              <a:rPr lang="en-US" sz="3600">
                <a:solidFill>
                  <a:srgbClr val="FFFF00"/>
                </a:solidFill>
                <a:latin typeface="normal Verdana"/>
              </a:rPr>
              <a:t>2024 IRC finally coordinated all MEPs to have the same dimension for protection from fasteners – before some had a 1 ½” clearance, and some had a 1 ¼” clearance.</a:t>
            </a:r>
            <a:br>
              <a:rPr lang="en-US" sz="3600">
                <a:solidFill>
                  <a:srgbClr val="FFFF00"/>
                </a:solidFill>
                <a:latin typeface="normal Verdana"/>
              </a:rPr>
            </a:br>
            <a:endParaRPr kumimoji="0" lang="en-US" sz="3600" b="0" i="0" u="none" strike="noStrike" kern="1200" cap="none" spc="0" normalizeH="0" baseline="0" noProof="0">
              <a:ln>
                <a:noFill/>
              </a:ln>
              <a:solidFill>
                <a:sysClr val="window" lastClr="FFFFFF">
                  <a:lumMod val="95000"/>
                </a:sys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54904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pipes in a room&#10;&#10;Description automatically generated">
            <a:extLst>
              <a:ext uri="{FF2B5EF4-FFF2-40B4-BE49-F238E27FC236}">
                <a16:creationId xmlns:a16="http://schemas.microsoft.com/office/drawing/2014/main" id="{0865FCC4-6429-1D1B-F3C5-0B429991945A}"/>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sharpenSoften amount="-7000"/>
                    </a14:imgEffect>
                    <a14:imgEffect>
                      <a14:colorTemperature colorTemp="3463"/>
                    </a14:imgEffect>
                    <a14:imgEffect>
                      <a14:saturation sat="53000"/>
                    </a14:imgEffect>
                    <a14:imgEffect>
                      <a14:brightnessContrast bright="-100000" contrast="100000"/>
                    </a14:imgEffect>
                  </a14:imgLayer>
                </a14:imgProps>
              </a:ext>
              <a:ext uri="{28A0092B-C50C-407E-A947-70E740481C1C}">
                <a14:useLocalDpi xmlns:a14="http://schemas.microsoft.com/office/drawing/2010/main" val="0"/>
              </a:ext>
            </a:extLst>
          </a:blip>
          <a:srcRect b="8601"/>
          <a:stretch/>
        </p:blipFill>
        <p:spPr>
          <a:xfrm>
            <a:off x="0" y="0"/>
            <a:ext cx="12192000" cy="6858001"/>
          </a:xfrm>
          <a:prstGeom prst="rect">
            <a:avLst/>
          </a:prstGeom>
        </p:spPr>
      </p:pic>
      <p:pic>
        <p:nvPicPr>
          <p:cNvPr id="4" name="Picture 3" descr="A wooden frame of a house&#10;&#10;Description automatically generated with medium confidence">
            <a:extLst>
              <a:ext uri="{FF2B5EF4-FFF2-40B4-BE49-F238E27FC236}">
                <a16:creationId xmlns:a16="http://schemas.microsoft.com/office/drawing/2014/main" id="{990659B2-4310-3BD8-CBAF-505940E02D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5300617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pipes in a room&#10;&#10;Description automatically generated">
            <a:extLst>
              <a:ext uri="{FF2B5EF4-FFF2-40B4-BE49-F238E27FC236}">
                <a16:creationId xmlns:a16="http://schemas.microsoft.com/office/drawing/2014/main" id="{0865FCC4-6429-1D1B-F3C5-0B429991945A}"/>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sharpenSoften amount="-7000"/>
                    </a14:imgEffect>
                    <a14:imgEffect>
                      <a14:colorTemperature colorTemp="3463"/>
                    </a14:imgEffect>
                    <a14:imgEffect>
                      <a14:saturation sat="53000"/>
                    </a14:imgEffect>
                    <a14:imgEffect>
                      <a14:brightnessContrast bright="-100000" contrast="100000"/>
                    </a14:imgEffect>
                  </a14:imgLayer>
                </a14:imgProps>
              </a:ext>
              <a:ext uri="{28A0092B-C50C-407E-A947-70E740481C1C}">
                <a14:useLocalDpi xmlns:a14="http://schemas.microsoft.com/office/drawing/2010/main" val="0"/>
              </a:ext>
            </a:extLst>
          </a:blip>
          <a:srcRect b="8601"/>
          <a:stretch/>
        </p:blipFill>
        <p:spPr>
          <a:xfrm>
            <a:off x="0" y="0"/>
            <a:ext cx="12192000" cy="6858001"/>
          </a:xfrm>
          <a:prstGeom prst="rect">
            <a:avLst/>
          </a:prstGeom>
        </p:spPr>
      </p:pic>
      <p:pic>
        <p:nvPicPr>
          <p:cNvPr id="3" name="Picture 2" descr="A metal pipe in a wood frame&#10;&#10;Description automatically generated">
            <a:extLst>
              <a:ext uri="{FF2B5EF4-FFF2-40B4-BE49-F238E27FC236}">
                <a16:creationId xmlns:a16="http://schemas.microsoft.com/office/drawing/2014/main" id="{5A86F5F0-2B3F-3CC2-A279-7737676E9E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34962749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77A89-55A3-E931-6CED-DBAC1BA539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864A48-B96B-3246-0CC1-765C5AF3117B}"/>
              </a:ext>
            </a:extLst>
          </p:cNvPr>
          <p:cNvSpPr txBox="1">
            <a:spLocks/>
          </p:cNvSpPr>
          <p:nvPr/>
        </p:nvSpPr>
        <p:spPr>
          <a:xfrm>
            <a:off x="682883" y="0"/>
            <a:ext cx="10826203"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4400">
                <a:solidFill>
                  <a:srgbClr val="FFFF00"/>
                </a:solidFill>
                <a:latin typeface="Calibri Light" panose="020F0302020204030204"/>
              </a:rPr>
              <a:t>Section 1411.5</a:t>
            </a:r>
            <a:r>
              <a:rPr kumimoji="0" lang="en-US" sz="4400" b="0" i="0" u="none" strike="noStrike" kern="1200" cap="all" spc="0" normalizeH="0" baseline="0" noProof="0">
                <a:ln w="3175" cmpd="sng">
                  <a:noFill/>
                </a:ln>
                <a:solidFill>
                  <a:srgbClr val="FFFF00"/>
                </a:solidFill>
                <a:effectLst/>
                <a:uLnTx/>
                <a:uFillTx/>
                <a:latin typeface="Calibri Light" panose="020F0302020204030204"/>
                <a:ea typeface="+mj-ea"/>
                <a:cs typeface="+mj-cs"/>
              </a:rPr>
              <a:t> – A2L Labels </a:t>
            </a:r>
          </a:p>
        </p:txBody>
      </p:sp>
      <p:sp>
        <p:nvSpPr>
          <p:cNvPr id="3" name="Content Placeholder 2">
            <a:extLst>
              <a:ext uri="{FF2B5EF4-FFF2-40B4-BE49-F238E27FC236}">
                <a16:creationId xmlns:a16="http://schemas.microsoft.com/office/drawing/2014/main" id="{79B4B995-7100-8A75-4537-17CF183E3778}"/>
              </a:ext>
            </a:extLst>
          </p:cNvPr>
          <p:cNvSpPr txBox="1">
            <a:spLocks/>
          </p:cNvSpPr>
          <p:nvPr/>
        </p:nvSpPr>
        <p:spPr>
          <a:xfrm>
            <a:off x="1030271" y="1345734"/>
            <a:ext cx="10131425" cy="6451040"/>
          </a:xfrm>
          <a:prstGeom prst="rect">
            <a:avLst/>
          </a:prstGeom>
        </p:spPr>
        <p:txBody>
          <a:bodyPr vert="horz" lIns="91440" tIns="45720" rIns="91440" bIns="45720" rtlCol="0" anchor="t">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lvl="0">
              <a:buClr>
                <a:sysClr val="window" lastClr="FFFFFF"/>
              </a:buClr>
              <a:defRPr/>
            </a:pPr>
            <a:r>
              <a:rPr lang="en-US" sz="3600">
                <a:solidFill>
                  <a:sysClr val="window" lastClr="FFFFFF">
                    <a:lumMod val="95000"/>
                  </a:sysClr>
                </a:solidFill>
                <a:latin typeface="normal Verdana"/>
              </a:rPr>
              <a:t>Each refrigeration system using Group A2L refrigerant shall have the following indicated on a markable label provided by manufacturer:</a:t>
            </a:r>
            <a:br>
              <a:rPr lang="en-US" sz="3600">
                <a:solidFill>
                  <a:sysClr val="window" lastClr="FFFFFF">
                    <a:lumMod val="95000"/>
                  </a:sysClr>
                </a:solidFill>
                <a:latin typeface="normal Verdana"/>
              </a:rPr>
            </a:br>
            <a:br>
              <a:rPr lang="en-US" sz="3600">
                <a:solidFill>
                  <a:sysClr val="window" lastClr="FFFFFF">
                    <a:lumMod val="95000"/>
                  </a:sysClr>
                </a:solidFill>
                <a:latin typeface="normal Verdana"/>
              </a:rPr>
            </a:br>
            <a:r>
              <a:rPr lang="en-US" sz="3600">
                <a:solidFill>
                  <a:srgbClr val="FFFF00"/>
                </a:solidFill>
                <a:latin typeface="normal Verdana"/>
              </a:rPr>
              <a:t>(1)	Installer contact info (company, not individual).</a:t>
            </a:r>
            <a:br>
              <a:rPr lang="en-US" sz="3600">
                <a:solidFill>
                  <a:srgbClr val="FFFF00"/>
                </a:solidFill>
                <a:latin typeface="normal Verdana"/>
              </a:rPr>
            </a:br>
            <a:br>
              <a:rPr lang="en-US" sz="3600">
                <a:solidFill>
                  <a:srgbClr val="FFFF00"/>
                </a:solidFill>
                <a:latin typeface="normal Verdana"/>
              </a:rPr>
            </a:br>
            <a:r>
              <a:rPr lang="en-US" sz="3600">
                <a:solidFill>
                  <a:srgbClr val="FFFF00"/>
                </a:solidFill>
                <a:latin typeface="normal Verdana"/>
              </a:rPr>
              <a:t>(2)	The system refrigerant charge and the refrigerant number.</a:t>
            </a:r>
            <a:br>
              <a:rPr lang="en-US" sz="3600">
                <a:solidFill>
                  <a:srgbClr val="FFFF00"/>
                </a:solidFill>
                <a:latin typeface="normal Verdana"/>
              </a:rPr>
            </a:br>
            <a:endParaRPr kumimoji="0" lang="en-US" sz="3600" b="0" i="0" u="none" strike="noStrike" kern="1200" cap="none" spc="0" normalizeH="0" baseline="0" noProof="0">
              <a:ln>
                <a:noFill/>
              </a:ln>
              <a:solidFill>
                <a:sysClr val="window" lastClr="FFFFFF">
                  <a:lumMod val="95000"/>
                </a:sys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2676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21DB6-2EC7-49BF-A2F3-B1CAA6D0A71F}"/>
              </a:ext>
            </a:extLst>
          </p:cNvPr>
          <p:cNvSpPr>
            <a:spLocks noGrp="1"/>
          </p:cNvSpPr>
          <p:nvPr>
            <p:ph type="title"/>
          </p:nvPr>
        </p:nvSpPr>
        <p:spPr/>
        <p:txBody>
          <a:bodyPr/>
          <a:lstStyle/>
          <a:p>
            <a:pPr algn="ctr"/>
            <a:r>
              <a:rPr lang="en-US" b="1"/>
              <a:t>Manhattan Code Adoption History</a:t>
            </a:r>
          </a:p>
        </p:txBody>
      </p:sp>
      <p:sp>
        <p:nvSpPr>
          <p:cNvPr id="3" name="Content Placeholder 2">
            <a:extLst>
              <a:ext uri="{FF2B5EF4-FFF2-40B4-BE49-F238E27FC236}">
                <a16:creationId xmlns:a16="http://schemas.microsoft.com/office/drawing/2014/main" id="{5858DF89-02B2-42BE-9349-56BB4636025A}"/>
              </a:ext>
            </a:extLst>
          </p:cNvPr>
          <p:cNvSpPr>
            <a:spLocks noGrp="1"/>
          </p:cNvSpPr>
          <p:nvPr>
            <p:ph idx="1"/>
          </p:nvPr>
        </p:nvSpPr>
        <p:spPr/>
        <p:txBody>
          <a:bodyPr/>
          <a:lstStyle/>
          <a:p>
            <a:r>
              <a:rPr lang="en-US" sz="1800" b="1">
                <a:effectLst/>
                <a:latin typeface="Palatino"/>
                <a:ea typeface="Times New Roman" panose="02020603050405020304" pitchFamily="18" charset="0"/>
                <a:cs typeface="Times New Roman" panose="02020603050405020304" pitchFamily="18" charset="0"/>
              </a:rPr>
              <a:t>Nov. 17, 1908	Ordinance #124</a:t>
            </a:r>
            <a:r>
              <a:rPr lang="en-US" sz="1800">
                <a:effectLst/>
                <a:latin typeface="Palatino"/>
                <a:ea typeface="Times New Roman" panose="02020603050405020304" pitchFamily="18" charset="0"/>
                <a:cs typeface="Times New Roman" panose="02020603050405020304" pitchFamily="18" charset="0"/>
              </a:rPr>
              <a:t>	Set forth the requirement for building permit issuance prior to construction taking place. Also set general construction requirements especially combustible structures within fire districts</a:t>
            </a:r>
          </a:p>
          <a:p>
            <a:pPr>
              <a:spcBef>
                <a:spcPts val="0"/>
              </a:spcBef>
            </a:pPr>
            <a:endParaRPr lang="en-US" sz="1800" b="1">
              <a:effectLst/>
              <a:latin typeface="Palatino"/>
              <a:ea typeface="Times New Roman" panose="02020603050405020304" pitchFamily="18" charset="0"/>
              <a:cs typeface="Times New Roman" panose="02020603050405020304" pitchFamily="18" charset="0"/>
            </a:endParaRPr>
          </a:p>
          <a:p>
            <a:pPr>
              <a:spcBef>
                <a:spcPts val="0"/>
              </a:spcBef>
            </a:pPr>
            <a:r>
              <a:rPr lang="en-US" sz="1800" b="1">
                <a:effectLst/>
                <a:latin typeface="Palatino"/>
                <a:ea typeface="Times New Roman" panose="02020603050405020304" pitchFamily="18" charset="0"/>
                <a:cs typeface="Times New Roman" panose="02020603050405020304" pitchFamily="18" charset="0"/>
              </a:rPr>
              <a:t>Nov. 24, 1925	Ordinance #629</a:t>
            </a:r>
            <a:r>
              <a:rPr lang="en-US" sz="1800">
                <a:effectLst/>
                <a:latin typeface="Palatino"/>
                <a:ea typeface="Times New Roman" panose="02020603050405020304" pitchFamily="18" charset="0"/>
                <a:cs typeface="Times New Roman" panose="02020603050405020304" pitchFamily="18" charset="0"/>
              </a:rPr>
              <a:t>	Creates building inspection office and further outlines construction requirements</a:t>
            </a:r>
            <a:endParaRPr lang="en-US" sz="1800">
              <a:effectLst/>
              <a:latin typeface="Times" panose="02020603050405020304" pitchFamily="18" charset="0"/>
              <a:ea typeface="Times New Roman" panose="02020603050405020304" pitchFamily="18" charset="0"/>
              <a:cs typeface="Times New Roman" panose="02020603050405020304" pitchFamily="18" charset="0"/>
            </a:endParaRPr>
          </a:p>
          <a:p>
            <a:pPr>
              <a:spcBef>
                <a:spcPts val="0"/>
              </a:spcBef>
            </a:pPr>
            <a:endParaRPr lang="en-US" sz="1800" b="1">
              <a:effectLst/>
              <a:latin typeface="Palatino"/>
              <a:ea typeface="Times New Roman" panose="02020603050405020304" pitchFamily="18" charset="0"/>
              <a:cs typeface="Times New Roman" panose="02020603050405020304" pitchFamily="18" charset="0"/>
            </a:endParaRPr>
          </a:p>
          <a:p>
            <a:pPr>
              <a:spcBef>
                <a:spcPts val="0"/>
              </a:spcBef>
            </a:pPr>
            <a:r>
              <a:rPr lang="en-US" sz="1800" b="1">
                <a:effectLst/>
                <a:latin typeface="Palatino"/>
                <a:ea typeface="Times New Roman" panose="02020603050405020304" pitchFamily="18" charset="0"/>
                <a:cs typeface="Times New Roman" panose="02020603050405020304" pitchFamily="18" charset="0"/>
              </a:rPr>
              <a:t>April 1, 1941	Ordinance $1176	</a:t>
            </a:r>
            <a:r>
              <a:rPr lang="en-US" sz="1800">
                <a:effectLst/>
                <a:latin typeface="Palatino"/>
                <a:ea typeface="Times New Roman" panose="02020603050405020304" pitchFamily="18" charset="0"/>
                <a:cs typeface="Times New Roman" panose="02020603050405020304" pitchFamily="18" charset="0"/>
              </a:rPr>
              <a:t>Adopts “latest edition” of National Building Code (NBC)</a:t>
            </a:r>
          </a:p>
          <a:p>
            <a:pPr marL="0" marR="0" indent="0">
              <a:spcBef>
                <a:spcPts val="0"/>
              </a:spcBef>
              <a:spcAft>
                <a:spcPts val="0"/>
              </a:spcAft>
              <a:buNone/>
            </a:pPr>
            <a:endParaRPr lang="en-US" sz="1800">
              <a:latin typeface="Palatino"/>
              <a:cs typeface="Times New Roman" panose="02020603050405020304" pitchFamily="18" charset="0"/>
            </a:endParaRPr>
          </a:p>
          <a:p>
            <a:pPr>
              <a:spcBef>
                <a:spcPts val="0"/>
              </a:spcBef>
            </a:pPr>
            <a:r>
              <a:rPr lang="en-US" sz="1800" b="1">
                <a:latin typeface="Palatino"/>
                <a:cs typeface="Times New Roman" panose="02020603050405020304" pitchFamily="18" charset="0"/>
              </a:rPr>
              <a:t>With only one exception (1967), Manhattan has adopted updated construction codes every three years.</a:t>
            </a:r>
          </a:p>
          <a:p>
            <a:pPr marL="0" marR="0" indent="0">
              <a:spcBef>
                <a:spcPts val="0"/>
              </a:spcBef>
              <a:spcAft>
                <a:spcPts val="0"/>
              </a:spcAft>
              <a:buNone/>
            </a:pPr>
            <a:endParaRPr lang="en-US"/>
          </a:p>
        </p:txBody>
      </p:sp>
    </p:spTree>
    <p:extLst>
      <p:ext uri="{BB962C8B-B14F-4D97-AF65-F5344CB8AC3E}">
        <p14:creationId xmlns:p14="http://schemas.microsoft.com/office/powerpoint/2010/main" val="27794434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A0C8C-1588-8ACE-693C-6804E85371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A38BA1-3658-8141-5650-D44B7A698BA9}"/>
              </a:ext>
            </a:extLst>
          </p:cNvPr>
          <p:cNvSpPr txBox="1">
            <a:spLocks/>
          </p:cNvSpPr>
          <p:nvPr/>
        </p:nvSpPr>
        <p:spPr>
          <a:xfrm>
            <a:off x="682883" y="0"/>
            <a:ext cx="10826203"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4400">
                <a:solidFill>
                  <a:srgbClr val="FFFF00"/>
                </a:solidFill>
                <a:latin typeface="Calibri Light" panose="020F0302020204030204"/>
              </a:rPr>
              <a:t>Section 1502.6.1</a:t>
            </a:r>
            <a:r>
              <a:rPr kumimoji="0" lang="en-US" sz="4400" b="0" i="0" u="none" strike="noStrike" kern="1200" cap="all" spc="0" normalizeH="0" baseline="0" noProof="0">
                <a:ln w="3175" cmpd="sng">
                  <a:noFill/>
                </a:ln>
                <a:solidFill>
                  <a:srgbClr val="FFFF00"/>
                </a:solidFill>
                <a:effectLst/>
                <a:uLnTx/>
                <a:uFillTx/>
                <a:latin typeface="Calibri Light" panose="020F0302020204030204"/>
                <a:ea typeface="+mj-ea"/>
                <a:cs typeface="+mj-cs"/>
              </a:rPr>
              <a:t> – Dryer Makeup Air </a:t>
            </a:r>
          </a:p>
        </p:txBody>
      </p:sp>
      <p:sp>
        <p:nvSpPr>
          <p:cNvPr id="3" name="Content Placeholder 2">
            <a:extLst>
              <a:ext uri="{FF2B5EF4-FFF2-40B4-BE49-F238E27FC236}">
                <a16:creationId xmlns:a16="http://schemas.microsoft.com/office/drawing/2014/main" id="{681DE32D-4BC9-614F-779C-B5014098A04A}"/>
              </a:ext>
            </a:extLst>
          </p:cNvPr>
          <p:cNvSpPr txBox="1">
            <a:spLocks/>
          </p:cNvSpPr>
          <p:nvPr/>
        </p:nvSpPr>
        <p:spPr>
          <a:xfrm>
            <a:off x="1030271" y="1245252"/>
            <a:ext cx="10131425" cy="6451040"/>
          </a:xfrm>
          <a:prstGeom prst="rect">
            <a:avLst/>
          </a:prstGeom>
        </p:spPr>
        <p:txBody>
          <a:bodyPr vert="horz" lIns="91440" tIns="45720" rIns="91440" bIns="45720" rtlCol="0" anchor="t">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lvl="0">
              <a:buClr>
                <a:sysClr val="window" lastClr="FFFFFF"/>
              </a:buClr>
              <a:defRPr/>
            </a:pPr>
            <a:r>
              <a:rPr lang="en-US" sz="3600">
                <a:solidFill>
                  <a:sysClr val="window" lastClr="FFFFFF">
                    <a:lumMod val="95000"/>
                  </a:sysClr>
                </a:solidFill>
                <a:latin typeface="normal Verdana"/>
              </a:rPr>
              <a:t>Dryers exhausting more than 200 CFM will need makeup air to be provided. All dryers installed in a “closet” will also need makeup air, sized per dryer manufacturer, regardless of CFM.</a:t>
            </a:r>
            <a:br>
              <a:rPr lang="en-US" sz="3600">
                <a:solidFill>
                  <a:sysClr val="window" lastClr="FFFFFF">
                    <a:lumMod val="95000"/>
                  </a:sysClr>
                </a:solidFill>
                <a:latin typeface="normal Verdana"/>
              </a:rPr>
            </a:br>
            <a:endParaRPr lang="en-US" sz="3600">
              <a:solidFill>
                <a:sysClr val="window" lastClr="FFFFFF">
                  <a:lumMod val="95000"/>
                </a:sysClr>
              </a:solidFill>
              <a:latin typeface="normal Verdana"/>
            </a:endParaRPr>
          </a:p>
          <a:p>
            <a:pPr lvl="0">
              <a:buClr>
                <a:sysClr val="window" lastClr="FFFFFF"/>
              </a:buClr>
              <a:defRPr/>
            </a:pPr>
            <a:r>
              <a:rPr lang="en-US" sz="3600">
                <a:solidFill>
                  <a:srgbClr val="FFFF00"/>
                </a:solidFill>
                <a:latin typeface="normal Verdana"/>
              </a:rPr>
              <a:t>Makeup air can be provided through transfer openings or ducted from outdoors. If the dryer specs don’t specify makeup air, the code specifies 100 sq. in. of opening.</a:t>
            </a:r>
            <a:br>
              <a:rPr lang="en-US" sz="3600">
                <a:solidFill>
                  <a:srgbClr val="FFFF00"/>
                </a:solidFill>
                <a:latin typeface="normal Verdana"/>
              </a:rPr>
            </a:br>
            <a:endParaRPr kumimoji="0" lang="en-US" sz="3600" b="0" i="0" u="none" strike="noStrike" kern="1200" cap="none" spc="0" normalizeH="0" baseline="0" noProof="0">
              <a:ln>
                <a:noFill/>
              </a:ln>
              <a:solidFill>
                <a:sysClr val="window" lastClr="FFFFFF">
                  <a:lumMod val="95000"/>
                </a:sys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12041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DE0279-02E4-4395-28BA-4908FC2030B6}"/>
            </a:ext>
          </a:extLst>
        </p:cNvPr>
        <p:cNvGrpSpPr/>
        <p:nvPr/>
      </p:nvGrpSpPr>
      <p:grpSpPr>
        <a:xfrm>
          <a:off x="0" y="0"/>
          <a:ext cx="0" cy="0"/>
          <a:chOff x="0" y="0"/>
          <a:chExt cx="0" cy="0"/>
        </a:xfrm>
      </p:grpSpPr>
      <p:pic>
        <p:nvPicPr>
          <p:cNvPr id="5" name="Picture 4" descr="A white pipes in a room&#10;&#10;Description automatically generated">
            <a:extLst>
              <a:ext uri="{FF2B5EF4-FFF2-40B4-BE49-F238E27FC236}">
                <a16:creationId xmlns:a16="http://schemas.microsoft.com/office/drawing/2014/main" id="{7BE89C14-17E7-AD2C-A277-ED757F04BED6}"/>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sharpenSoften amount="-7000"/>
                    </a14:imgEffect>
                    <a14:imgEffect>
                      <a14:colorTemperature colorTemp="3463"/>
                    </a14:imgEffect>
                    <a14:imgEffect>
                      <a14:saturation sat="53000"/>
                    </a14:imgEffect>
                    <a14:imgEffect>
                      <a14:brightnessContrast bright="-100000" contrast="100000"/>
                    </a14:imgEffect>
                  </a14:imgLayer>
                </a14:imgProps>
              </a:ext>
              <a:ext uri="{28A0092B-C50C-407E-A947-70E740481C1C}">
                <a14:useLocalDpi xmlns:a14="http://schemas.microsoft.com/office/drawing/2010/main" val="0"/>
              </a:ext>
            </a:extLst>
          </a:blip>
          <a:srcRect b="8601"/>
          <a:stretch/>
        </p:blipFill>
        <p:spPr>
          <a:xfrm>
            <a:off x="0" y="0"/>
            <a:ext cx="12192000" cy="6858001"/>
          </a:xfrm>
          <a:prstGeom prst="rect">
            <a:avLst/>
          </a:prstGeom>
        </p:spPr>
      </p:pic>
      <p:pic>
        <p:nvPicPr>
          <p:cNvPr id="3" name="Picture 2">
            <a:extLst>
              <a:ext uri="{FF2B5EF4-FFF2-40B4-BE49-F238E27FC236}">
                <a16:creationId xmlns:a16="http://schemas.microsoft.com/office/drawing/2014/main" id="{F7699FE5-93F8-2166-6678-9A25F854D0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4064429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81986-57A9-501F-61F2-433257A3A672}"/>
            </a:ext>
          </a:extLst>
        </p:cNvPr>
        <p:cNvGrpSpPr/>
        <p:nvPr/>
      </p:nvGrpSpPr>
      <p:grpSpPr>
        <a:xfrm>
          <a:off x="0" y="0"/>
          <a:ext cx="0" cy="0"/>
          <a:chOff x="0" y="0"/>
          <a:chExt cx="0" cy="0"/>
        </a:xfrm>
      </p:grpSpPr>
      <p:pic>
        <p:nvPicPr>
          <p:cNvPr id="5" name="Picture 4" descr="A white pipes in a room&#10;&#10;Description automatically generated">
            <a:extLst>
              <a:ext uri="{FF2B5EF4-FFF2-40B4-BE49-F238E27FC236}">
                <a16:creationId xmlns:a16="http://schemas.microsoft.com/office/drawing/2014/main" id="{65FCD26C-F495-DC58-5BE7-0A0CC530D733}"/>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sharpenSoften amount="-7000"/>
                    </a14:imgEffect>
                    <a14:imgEffect>
                      <a14:colorTemperature colorTemp="3463"/>
                    </a14:imgEffect>
                    <a14:imgEffect>
                      <a14:saturation sat="53000"/>
                    </a14:imgEffect>
                    <a14:imgEffect>
                      <a14:brightnessContrast bright="-100000" contrast="100000"/>
                    </a14:imgEffect>
                  </a14:imgLayer>
                </a14:imgProps>
              </a:ext>
              <a:ext uri="{28A0092B-C50C-407E-A947-70E740481C1C}">
                <a14:useLocalDpi xmlns:a14="http://schemas.microsoft.com/office/drawing/2010/main" val="0"/>
              </a:ext>
            </a:extLst>
          </a:blip>
          <a:srcRect b="8601"/>
          <a:stretch/>
        </p:blipFill>
        <p:spPr>
          <a:xfrm>
            <a:off x="0" y="0"/>
            <a:ext cx="12192000" cy="6858001"/>
          </a:xfrm>
          <a:prstGeom prst="rect">
            <a:avLst/>
          </a:prstGeom>
        </p:spPr>
      </p:pic>
      <p:pic>
        <p:nvPicPr>
          <p:cNvPr id="4" name="Picture 3">
            <a:extLst>
              <a:ext uri="{FF2B5EF4-FFF2-40B4-BE49-F238E27FC236}">
                <a16:creationId xmlns:a16="http://schemas.microsoft.com/office/drawing/2014/main" id="{44C40204-7D5C-DDAD-F554-183BB504E74D}"/>
              </a:ext>
            </a:extLst>
          </p:cNvPr>
          <p:cNvPicPr>
            <a:picLocks noChangeAspect="1"/>
          </p:cNvPicPr>
          <p:nvPr/>
        </p:nvPicPr>
        <p:blipFill>
          <a:blip r:embed="rId5">
            <a:extLst>
              <a:ext uri="{28A0092B-C50C-407E-A947-70E740481C1C}">
                <a14:useLocalDpi xmlns:a14="http://schemas.microsoft.com/office/drawing/2010/main" val="0"/>
              </a:ext>
            </a:extLst>
          </a:blip>
          <a:srcRect l="-96" t="4612" r="17996" b="11059"/>
          <a:stretch>
            <a:fillRect/>
          </a:stretch>
        </p:blipFill>
        <p:spPr>
          <a:xfrm>
            <a:off x="0" y="0"/>
            <a:ext cx="12192000" cy="6858000"/>
          </a:xfrm>
          <a:prstGeom prst="rect">
            <a:avLst/>
          </a:prstGeom>
        </p:spPr>
      </p:pic>
    </p:spTree>
    <p:extLst>
      <p:ext uri="{BB962C8B-B14F-4D97-AF65-F5344CB8AC3E}">
        <p14:creationId xmlns:p14="http://schemas.microsoft.com/office/powerpoint/2010/main" val="33761439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2D332-BA33-CE04-D378-5857B7D407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562277-8036-E5C3-2F45-CAD0671AEA94}"/>
              </a:ext>
            </a:extLst>
          </p:cNvPr>
          <p:cNvSpPr txBox="1">
            <a:spLocks/>
          </p:cNvSpPr>
          <p:nvPr/>
        </p:nvSpPr>
        <p:spPr>
          <a:xfrm>
            <a:off x="682883" y="0"/>
            <a:ext cx="10826203"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4400">
                <a:solidFill>
                  <a:srgbClr val="FFFF00"/>
                </a:solidFill>
                <a:latin typeface="Calibri Light" panose="020F0302020204030204"/>
              </a:rPr>
              <a:t>Section 1602.2</a:t>
            </a:r>
            <a:r>
              <a:rPr kumimoji="0" lang="en-US" sz="4400" b="0" i="0" u="none" strike="noStrike" kern="1200" cap="all" spc="0" normalizeH="0" baseline="0" noProof="0">
                <a:ln w="3175" cmpd="sng">
                  <a:noFill/>
                </a:ln>
                <a:solidFill>
                  <a:srgbClr val="FFFF00"/>
                </a:solidFill>
                <a:effectLst/>
                <a:uLnTx/>
                <a:uFillTx/>
                <a:latin typeface="Calibri Light" panose="020F0302020204030204"/>
                <a:ea typeface="+mj-ea"/>
                <a:cs typeface="+mj-cs"/>
              </a:rPr>
              <a:t> – return Air, Mech Room </a:t>
            </a:r>
          </a:p>
        </p:txBody>
      </p:sp>
      <p:sp>
        <p:nvSpPr>
          <p:cNvPr id="3" name="Content Placeholder 2">
            <a:extLst>
              <a:ext uri="{FF2B5EF4-FFF2-40B4-BE49-F238E27FC236}">
                <a16:creationId xmlns:a16="http://schemas.microsoft.com/office/drawing/2014/main" id="{658B7E9A-2264-395F-DC30-2602883EE244}"/>
              </a:ext>
            </a:extLst>
          </p:cNvPr>
          <p:cNvSpPr txBox="1">
            <a:spLocks/>
          </p:cNvSpPr>
          <p:nvPr/>
        </p:nvSpPr>
        <p:spPr>
          <a:xfrm>
            <a:off x="1030271" y="1456267"/>
            <a:ext cx="10131425" cy="6451040"/>
          </a:xfrm>
          <a:prstGeom prst="rect">
            <a:avLst/>
          </a:prstGeom>
        </p:spPr>
        <p:txBody>
          <a:bodyPr vert="horz" lIns="91440" tIns="45720" rIns="91440" bIns="45720" rtlCol="0" anchor="t">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lvl="0">
              <a:buClr>
                <a:sysClr val="window" lastClr="FFFFFF"/>
              </a:buClr>
              <a:defRPr/>
            </a:pPr>
            <a:r>
              <a:rPr lang="en-US" sz="3600">
                <a:solidFill>
                  <a:sysClr val="window" lastClr="FFFFFF">
                    <a:lumMod val="95000"/>
                  </a:sysClr>
                </a:solidFill>
                <a:latin typeface="normal Verdana"/>
              </a:rPr>
              <a:t>You can now pull return air from mechanical rooms, if all appliances are sealed combustion and the return air only serves the mech room.</a:t>
            </a:r>
            <a:br>
              <a:rPr lang="en-US" sz="3600">
                <a:solidFill>
                  <a:sysClr val="window" lastClr="FFFFFF">
                    <a:lumMod val="95000"/>
                  </a:sysClr>
                </a:solidFill>
                <a:latin typeface="normal Verdana"/>
              </a:rPr>
            </a:br>
            <a:endParaRPr lang="en-US" sz="3600">
              <a:solidFill>
                <a:sysClr val="window" lastClr="FFFFFF">
                  <a:lumMod val="95000"/>
                </a:sysClr>
              </a:solidFill>
              <a:latin typeface="normal Verdana"/>
            </a:endParaRPr>
          </a:p>
          <a:p>
            <a:pPr lvl="0">
              <a:buClr>
                <a:sysClr val="window" lastClr="FFFFFF"/>
              </a:buClr>
              <a:defRPr/>
            </a:pPr>
            <a:r>
              <a:rPr lang="en-US" sz="3600">
                <a:solidFill>
                  <a:srgbClr val="FFFF00"/>
                </a:solidFill>
                <a:latin typeface="normal Verdana"/>
              </a:rPr>
              <a:t>The mech room does not need supply air, but you must limit the pressure differential to 0.01 inch water column by undercutting the door or similar.</a:t>
            </a:r>
            <a:br>
              <a:rPr lang="en-US" sz="3600">
                <a:solidFill>
                  <a:srgbClr val="FFFF00"/>
                </a:solidFill>
                <a:latin typeface="normal Verdana"/>
              </a:rPr>
            </a:br>
            <a:endParaRPr kumimoji="0" lang="en-US" sz="3600" b="0" i="0" u="none" strike="noStrike" kern="1200" cap="none" spc="0" normalizeH="0" baseline="0" noProof="0">
              <a:ln>
                <a:noFill/>
              </a:ln>
              <a:solidFill>
                <a:sysClr val="window" lastClr="FFFFFF">
                  <a:lumMod val="95000"/>
                </a:sys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59240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7F70F-1653-E1B4-19A3-3BBE46A6150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2580259-A59B-236C-73D7-B5D2E3F53D32}"/>
              </a:ext>
            </a:extLst>
          </p:cNvPr>
          <p:cNvPicPr>
            <a:picLocks noChangeAspect="1"/>
          </p:cNvPicPr>
          <p:nvPr/>
        </p:nvPicPr>
        <p:blipFill>
          <a:blip r:embed="rId3">
            <a:extLst>
              <a:ext uri="{28A0092B-C50C-407E-A947-70E740481C1C}">
                <a14:useLocalDpi xmlns:a14="http://schemas.microsoft.com/office/drawing/2010/main" val="0"/>
              </a:ext>
            </a:extLst>
          </a:blip>
          <a:srcRect l="15015" t="6659" r="6337" b="10714"/>
          <a:stretch>
            <a:fillRect/>
          </a:stretch>
        </p:blipFill>
        <p:spPr>
          <a:xfrm>
            <a:off x="1" y="0"/>
            <a:ext cx="12192000" cy="6858000"/>
          </a:xfrm>
          <a:prstGeom prst="rect">
            <a:avLst/>
          </a:prstGeom>
        </p:spPr>
      </p:pic>
    </p:spTree>
    <p:extLst>
      <p:ext uri="{BB962C8B-B14F-4D97-AF65-F5344CB8AC3E}">
        <p14:creationId xmlns:p14="http://schemas.microsoft.com/office/powerpoint/2010/main" val="34757181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0E74A-4059-8986-814F-FAE69F8D20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E9CA76-C221-7D56-46D0-952DB46BE67A}"/>
              </a:ext>
            </a:extLst>
          </p:cNvPr>
          <p:cNvSpPr txBox="1">
            <a:spLocks/>
          </p:cNvSpPr>
          <p:nvPr/>
        </p:nvSpPr>
        <p:spPr>
          <a:xfrm>
            <a:off x="682883" y="0"/>
            <a:ext cx="10826203"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4400">
                <a:solidFill>
                  <a:srgbClr val="FFFF00"/>
                </a:solidFill>
                <a:latin typeface="Calibri Light" panose="020F0302020204030204"/>
              </a:rPr>
              <a:t>Section 1602.2</a:t>
            </a:r>
            <a:r>
              <a:rPr kumimoji="0" lang="en-US" sz="4400" b="0" i="0" u="none" strike="noStrike" kern="1200" cap="all" spc="0" normalizeH="0" baseline="0" noProof="0">
                <a:ln w="3175" cmpd="sng">
                  <a:noFill/>
                </a:ln>
                <a:solidFill>
                  <a:srgbClr val="FFFF00"/>
                </a:solidFill>
                <a:effectLst/>
                <a:uLnTx/>
                <a:uFillTx/>
                <a:latin typeface="Calibri Light" panose="020F0302020204030204"/>
                <a:ea typeface="+mj-ea"/>
                <a:cs typeface="+mj-cs"/>
              </a:rPr>
              <a:t> – return Air, Closet </a:t>
            </a:r>
          </a:p>
        </p:txBody>
      </p:sp>
      <p:sp>
        <p:nvSpPr>
          <p:cNvPr id="3" name="Content Placeholder 2">
            <a:extLst>
              <a:ext uri="{FF2B5EF4-FFF2-40B4-BE49-F238E27FC236}">
                <a16:creationId xmlns:a16="http://schemas.microsoft.com/office/drawing/2014/main" id="{5380516A-BC3B-3F61-31A9-3CF8080E477D}"/>
              </a:ext>
            </a:extLst>
          </p:cNvPr>
          <p:cNvSpPr txBox="1">
            <a:spLocks/>
          </p:cNvSpPr>
          <p:nvPr/>
        </p:nvSpPr>
        <p:spPr>
          <a:xfrm>
            <a:off x="1030271" y="1456267"/>
            <a:ext cx="10131425" cy="6451040"/>
          </a:xfrm>
          <a:prstGeom prst="rect">
            <a:avLst/>
          </a:prstGeom>
        </p:spPr>
        <p:txBody>
          <a:bodyPr vert="horz" lIns="91440" tIns="45720" rIns="91440" bIns="45720" rtlCol="0" anchor="t">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lvl="0">
              <a:buClr>
                <a:sysClr val="window" lastClr="FFFFFF"/>
              </a:buClr>
              <a:defRPr/>
            </a:pPr>
            <a:r>
              <a:rPr lang="en-US" sz="3600">
                <a:solidFill>
                  <a:sysClr val="window" lastClr="FFFFFF">
                    <a:lumMod val="95000"/>
                  </a:sysClr>
                </a:solidFill>
                <a:latin typeface="normal Verdana"/>
              </a:rPr>
              <a:t>You can now pull 30 CFM or less return air from closets to circulate air in the closet to prevent mold and moisture issues, without providing a supply duct. The return air only serves the closet.</a:t>
            </a:r>
            <a:br>
              <a:rPr lang="en-US" sz="3600">
                <a:solidFill>
                  <a:sysClr val="window" lastClr="FFFFFF">
                    <a:lumMod val="95000"/>
                  </a:sysClr>
                </a:solidFill>
                <a:latin typeface="normal Verdana"/>
              </a:rPr>
            </a:br>
            <a:endParaRPr lang="en-US" sz="3600">
              <a:solidFill>
                <a:sysClr val="window" lastClr="FFFFFF">
                  <a:lumMod val="95000"/>
                </a:sysClr>
              </a:solidFill>
              <a:latin typeface="normal Verdana"/>
            </a:endParaRPr>
          </a:p>
          <a:p>
            <a:pPr lvl="0">
              <a:buClr>
                <a:sysClr val="window" lastClr="FFFFFF"/>
              </a:buClr>
              <a:defRPr/>
            </a:pPr>
            <a:r>
              <a:rPr lang="en-US" sz="3600">
                <a:solidFill>
                  <a:srgbClr val="FFFF00"/>
                </a:solidFill>
                <a:latin typeface="normal Verdana"/>
              </a:rPr>
              <a:t>The closet door shall be undercut at least 1 ½”, or have an opening with a net free area of not less than 30 square inches.</a:t>
            </a:r>
            <a:br>
              <a:rPr lang="en-US" sz="3600">
                <a:solidFill>
                  <a:srgbClr val="FFFF00"/>
                </a:solidFill>
                <a:latin typeface="normal Verdana"/>
              </a:rPr>
            </a:br>
            <a:endParaRPr kumimoji="0" lang="en-US" sz="3600" b="0" i="0" u="none" strike="noStrike" kern="1200" cap="none" spc="0" normalizeH="0" baseline="0" noProof="0">
              <a:ln>
                <a:noFill/>
              </a:ln>
              <a:solidFill>
                <a:sysClr val="window" lastClr="FFFFFF">
                  <a:lumMod val="95000"/>
                </a:sys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40455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29633-D315-1FC6-9055-67FAF5AFAB0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4F9FC44-22B0-6BDB-4C39-0F391FE567B3}"/>
              </a:ext>
            </a:extLst>
          </p:cNvPr>
          <p:cNvPicPr>
            <a:picLocks noChangeAspect="1"/>
          </p:cNvPicPr>
          <p:nvPr/>
        </p:nvPicPr>
        <p:blipFill>
          <a:blip r:embed="rId3">
            <a:extLst>
              <a:ext uri="{28A0092B-C50C-407E-A947-70E740481C1C}">
                <a14:useLocalDpi xmlns:a14="http://schemas.microsoft.com/office/drawing/2010/main" val="0"/>
              </a:ext>
            </a:extLst>
          </a:blip>
          <a:srcRect l="4103" t="10606" r="12746" b="5399"/>
          <a:stretch>
            <a:fillRect/>
          </a:stretch>
        </p:blipFill>
        <p:spPr>
          <a:xfrm>
            <a:off x="0" y="0"/>
            <a:ext cx="12191999" cy="6858000"/>
          </a:xfrm>
          <a:prstGeom prst="rect">
            <a:avLst/>
          </a:prstGeom>
        </p:spPr>
      </p:pic>
    </p:spTree>
    <p:extLst>
      <p:ext uri="{BB962C8B-B14F-4D97-AF65-F5344CB8AC3E}">
        <p14:creationId xmlns:p14="http://schemas.microsoft.com/office/powerpoint/2010/main" val="23829434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86BDB-B8E6-D1B3-BD65-2F9D6EC817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9B3A9D-4987-B40A-79CD-7F1CA846D71D}"/>
              </a:ext>
            </a:extLst>
          </p:cNvPr>
          <p:cNvSpPr txBox="1">
            <a:spLocks/>
          </p:cNvSpPr>
          <p:nvPr/>
        </p:nvSpPr>
        <p:spPr>
          <a:xfrm>
            <a:off x="682883" y="0"/>
            <a:ext cx="10826203"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4400">
                <a:solidFill>
                  <a:srgbClr val="FFFF00"/>
                </a:solidFill>
                <a:latin typeface="Calibri Light" panose="020F0302020204030204"/>
              </a:rPr>
              <a:t>Section 2002.4</a:t>
            </a:r>
            <a:r>
              <a:rPr kumimoji="0" lang="en-US" sz="4400" b="0" i="0" u="none" strike="noStrike" kern="1200" cap="all" spc="0" normalizeH="0" baseline="0" noProof="0">
                <a:ln w="3175" cmpd="sng">
                  <a:noFill/>
                </a:ln>
                <a:solidFill>
                  <a:srgbClr val="FFFF00"/>
                </a:solidFill>
                <a:effectLst/>
                <a:uLnTx/>
                <a:uFillTx/>
                <a:latin typeface="Calibri Light" panose="020F0302020204030204"/>
                <a:ea typeface="+mj-ea"/>
                <a:cs typeface="+mj-cs"/>
              </a:rPr>
              <a:t> – Boiler Discharge</a:t>
            </a:r>
          </a:p>
        </p:txBody>
      </p:sp>
      <p:sp>
        <p:nvSpPr>
          <p:cNvPr id="3" name="Content Placeholder 2">
            <a:extLst>
              <a:ext uri="{FF2B5EF4-FFF2-40B4-BE49-F238E27FC236}">
                <a16:creationId xmlns:a16="http://schemas.microsoft.com/office/drawing/2014/main" id="{1C10E3AB-1BB4-6239-309D-2273DF10283B}"/>
              </a:ext>
            </a:extLst>
          </p:cNvPr>
          <p:cNvSpPr txBox="1">
            <a:spLocks/>
          </p:cNvSpPr>
          <p:nvPr/>
        </p:nvSpPr>
        <p:spPr>
          <a:xfrm>
            <a:off x="1030271" y="1215106"/>
            <a:ext cx="10131425" cy="6451040"/>
          </a:xfrm>
          <a:prstGeom prst="rect">
            <a:avLst/>
          </a:prstGeom>
        </p:spPr>
        <p:txBody>
          <a:bodyPr vert="horz" lIns="91440" tIns="45720" rIns="91440" bIns="45720" rtlCol="0" anchor="t">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lvl="0">
              <a:buClr>
                <a:sysClr val="window" lastClr="FFFFFF"/>
              </a:buClr>
              <a:defRPr/>
            </a:pPr>
            <a:r>
              <a:rPr lang="en-US" sz="3600">
                <a:solidFill>
                  <a:sysClr val="window" lastClr="FFFFFF">
                    <a:lumMod val="95000"/>
                  </a:sysClr>
                </a:solidFill>
                <a:latin typeface="normal Verdana"/>
              </a:rPr>
              <a:t>Added from IMC. Boiler discharge pipe requirements are like water heaters, but not the same. Boilers are allowed to discharge through an air break instead of an air gap, and can be black steel pipe.</a:t>
            </a:r>
            <a:br>
              <a:rPr lang="en-US" sz="3600">
                <a:solidFill>
                  <a:sysClr val="window" lastClr="FFFFFF">
                    <a:lumMod val="95000"/>
                  </a:sysClr>
                </a:solidFill>
                <a:latin typeface="normal Verdana"/>
              </a:rPr>
            </a:br>
            <a:endParaRPr lang="en-US" sz="3600">
              <a:solidFill>
                <a:sysClr val="window" lastClr="FFFFFF">
                  <a:lumMod val="95000"/>
                </a:sysClr>
              </a:solidFill>
              <a:latin typeface="normal Verdana"/>
            </a:endParaRPr>
          </a:p>
          <a:p>
            <a:pPr lvl="0">
              <a:buClr>
                <a:sysClr val="window" lastClr="FFFFFF"/>
              </a:buClr>
              <a:defRPr/>
            </a:pPr>
            <a:r>
              <a:rPr lang="en-US" sz="3600">
                <a:solidFill>
                  <a:srgbClr val="FFFF00"/>
                </a:solidFill>
                <a:latin typeface="normal Verdana"/>
              </a:rPr>
              <a:t>You can’t use black steel pipe on a water heater or boiler connected to domestic water because the pipe is not rated for potable water.</a:t>
            </a:r>
            <a:br>
              <a:rPr lang="en-US" sz="3600">
                <a:solidFill>
                  <a:srgbClr val="FFFF00"/>
                </a:solidFill>
                <a:latin typeface="normal Verdana"/>
              </a:rPr>
            </a:br>
            <a:endParaRPr kumimoji="0" lang="en-US" sz="3600" b="0" i="0" u="none" strike="noStrike" kern="1200" cap="none" spc="0" normalizeH="0" baseline="0" noProof="0">
              <a:ln>
                <a:noFill/>
              </a:ln>
              <a:solidFill>
                <a:sysClr val="window" lastClr="FFFFFF">
                  <a:lumMod val="95000"/>
                </a:sys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27878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BFF62-F3BF-BF82-6431-0FAFB2F9969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72CA1E2-3C8A-33D1-4780-97CF325694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364947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F0E71-EE79-B293-3B46-89576ED107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0F3DBE-9FAF-ED19-B470-119062D28DFB}"/>
              </a:ext>
            </a:extLst>
          </p:cNvPr>
          <p:cNvSpPr txBox="1">
            <a:spLocks/>
          </p:cNvSpPr>
          <p:nvPr/>
        </p:nvSpPr>
        <p:spPr>
          <a:xfrm>
            <a:off x="682881" y="160773"/>
            <a:ext cx="10826203"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4400">
                <a:solidFill>
                  <a:srgbClr val="FFFF00"/>
                </a:solidFill>
                <a:latin typeface="Calibri Light" panose="020F0302020204030204"/>
              </a:rPr>
              <a:t>Section 2417.7.3.1</a:t>
            </a:r>
            <a:r>
              <a:rPr kumimoji="0" lang="en-US" sz="4400" b="0" i="0" u="none" strike="noStrike" kern="1200" cap="all" spc="0" normalizeH="0" baseline="0" noProof="0">
                <a:ln w="3175" cmpd="sng">
                  <a:noFill/>
                </a:ln>
                <a:solidFill>
                  <a:srgbClr val="FFFF00"/>
                </a:solidFill>
                <a:effectLst/>
                <a:uLnTx/>
                <a:uFillTx/>
                <a:latin typeface="Calibri Light" panose="020F0302020204030204"/>
                <a:ea typeface="+mj-ea"/>
                <a:cs typeface="+mj-cs"/>
              </a:rPr>
              <a:t> – Abandoned Gas Pipe</a:t>
            </a:r>
          </a:p>
        </p:txBody>
      </p:sp>
      <p:sp>
        <p:nvSpPr>
          <p:cNvPr id="3" name="Content Placeholder 2">
            <a:extLst>
              <a:ext uri="{FF2B5EF4-FFF2-40B4-BE49-F238E27FC236}">
                <a16:creationId xmlns:a16="http://schemas.microsoft.com/office/drawing/2014/main" id="{7D88CAF7-2356-1DD7-E9B8-27D14249C30E}"/>
              </a:ext>
            </a:extLst>
          </p:cNvPr>
          <p:cNvSpPr txBox="1">
            <a:spLocks/>
          </p:cNvSpPr>
          <p:nvPr/>
        </p:nvSpPr>
        <p:spPr>
          <a:xfrm>
            <a:off x="1030269" y="1878297"/>
            <a:ext cx="10131425" cy="6451040"/>
          </a:xfrm>
          <a:prstGeom prst="rect">
            <a:avLst/>
          </a:prstGeom>
        </p:spPr>
        <p:txBody>
          <a:bodyPr vert="horz" lIns="91440" tIns="45720" rIns="91440" bIns="45720" rtlCol="0" anchor="t">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lvl="0">
              <a:buClr>
                <a:sysClr val="window" lastClr="FFFFFF"/>
              </a:buClr>
              <a:defRPr/>
            </a:pPr>
            <a:r>
              <a:rPr lang="en-US" sz="3600">
                <a:solidFill>
                  <a:sysClr val="window" lastClr="FFFFFF">
                    <a:lumMod val="95000"/>
                  </a:sysClr>
                </a:solidFill>
                <a:latin typeface="normal Verdana"/>
              </a:rPr>
              <a:t>Where fuel gas piping is removed from service for an indefinite time period, it shall be purged.</a:t>
            </a:r>
            <a:br>
              <a:rPr lang="en-US" sz="3600">
                <a:solidFill>
                  <a:sysClr val="window" lastClr="FFFFFF">
                    <a:lumMod val="95000"/>
                  </a:sysClr>
                </a:solidFill>
                <a:latin typeface="normal Verdana"/>
              </a:rPr>
            </a:br>
            <a:endParaRPr lang="en-US" sz="3600">
              <a:solidFill>
                <a:sysClr val="window" lastClr="FFFFFF">
                  <a:lumMod val="95000"/>
                </a:sysClr>
              </a:solidFill>
              <a:latin typeface="normal Verdana"/>
            </a:endParaRPr>
          </a:p>
          <a:p>
            <a:pPr lvl="0">
              <a:buClr>
                <a:sysClr val="window" lastClr="FFFFFF"/>
              </a:buClr>
              <a:defRPr/>
            </a:pPr>
            <a:r>
              <a:rPr lang="en-US" sz="3600">
                <a:solidFill>
                  <a:srgbClr val="FFFF00"/>
                </a:solidFill>
                <a:latin typeface="normal Verdana"/>
              </a:rPr>
              <a:t>Natural gas rises, propane falls. Either way, it is easy for a substantial amount of gas to remain trapped in sections of piping for long periods of time.</a:t>
            </a:r>
            <a:br>
              <a:rPr lang="en-US" sz="3600">
                <a:solidFill>
                  <a:srgbClr val="FFFF00"/>
                </a:solidFill>
                <a:latin typeface="normal Verdana"/>
              </a:rPr>
            </a:br>
            <a:endParaRPr kumimoji="0" lang="en-US" sz="3600" b="0" i="0" u="none" strike="noStrike" kern="1200" cap="none" spc="0" normalizeH="0" baseline="0" noProof="0">
              <a:ln>
                <a:noFill/>
              </a:ln>
              <a:solidFill>
                <a:sysClr val="window" lastClr="FFFFFF">
                  <a:lumMod val="95000"/>
                </a:sys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49586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01530-BA9A-4913-A2B0-E12D7D68271F}"/>
              </a:ext>
            </a:extLst>
          </p:cNvPr>
          <p:cNvSpPr>
            <a:spLocks noGrp="1"/>
          </p:cNvSpPr>
          <p:nvPr>
            <p:ph type="title"/>
          </p:nvPr>
        </p:nvSpPr>
        <p:spPr/>
        <p:txBody>
          <a:bodyPr/>
          <a:lstStyle/>
          <a:p>
            <a:pPr algn="ctr"/>
            <a:r>
              <a:rPr lang="en-US" b="1"/>
              <a:t>Code Development and Adoption</a:t>
            </a:r>
          </a:p>
        </p:txBody>
      </p:sp>
      <p:sp>
        <p:nvSpPr>
          <p:cNvPr id="3" name="Content Placeholder 2">
            <a:extLst>
              <a:ext uri="{FF2B5EF4-FFF2-40B4-BE49-F238E27FC236}">
                <a16:creationId xmlns:a16="http://schemas.microsoft.com/office/drawing/2014/main" id="{87E8D626-3966-40F4-A818-C44D33D658F6}"/>
              </a:ext>
            </a:extLst>
          </p:cNvPr>
          <p:cNvSpPr>
            <a:spLocks noGrp="1"/>
          </p:cNvSpPr>
          <p:nvPr>
            <p:ph idx="1"/>
          </p:nvPr>
        </p:nvSpPr>
        <p:spPr>
          <a:xfrm>
            <a:off x="933893" y="1825624"/>
            <a:ext cx="10515600" cy="4843623"/>
          </a:xfrm>
        </p:spPr>
        <p:txBody>
          <a:bodyPr>
            <a:normAutofit lnSpcReduction="10000"/>
          </a:bodyPr>
          <a:lstStyle/>
          <a:p>
            <a:r>
              <a:rPr lang="en-US"/>
              <a:t>Developed by two international organizations</a:t>
            </a:r>
          </a:p>
          <a:p>
            <a:pPr lvl="1"/>
            <a:r>
              <a:rPr lang="en-US"/>
              <a:t>International Code Council</a:t>
            </a:r>
          </a:p>
          <a:p>
            <a:pPr lvl="1"/>
            <a:r>
              <a:rPr lang="en-US"/>
              <a:t>National Fire Protection Association</a:t>
            </a:r>
          </a:p>
          <a:p>
            <a:r>
              <a:rPr lang="en-US"/>
              <a:t>Updated every 3 years </a:t>
            </a:r>
          </a:p>
          <a:p>
            <a:r>
              <a:rPr lang="en-US"/>
              <a:t>City Commission must adopt the codes by ordinance.</a:t>
            </a:r>
          </a:p>
          <a:p>
            <a:r>
              <a:rPr lang="en-US"/>
              <a:t>Local amendments to the codes are incorporated into the adoption ordinances.</a:t>
            </a:r>
          </a:p>
          <a:p>
            <a:r>
              <a:rPr lang="en-US"/>
              <a:t>Meet with various stakeholder groups to gather feedback prior to adoption</a:t>
            </a:r>
          </a:p>
          <a:p>
            <a:r>
              <a:rPr lang="en-US" b="1"/>
              <a:t>City Commission- March 3, 2026</a:t>
            </a:r>
          </a:p>
          <a:p>
            <a:r>
              <a:rPr lang="en-US" b="1"/>
              <a:t>Updated codes would take affect up to six months after adoption. </a:t>
            </a:r>
            <a:endParaRPr lang="en-US"/>
          </a:p>
        </p:txBody>
      </p:sp>
    </p:spTree>
    <p:extLst>
      <p:ext uri="{BB962C8B-B14F-4D97-AF65-F5344CB8AC3E}">
        <p14:creationId xmlns:p14="http://schemas.microsoft.com/office/powerpoint/2010/main" val="27571364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8C510-B5B3-FF59-2AAD-CF98BE355766}"/>
              </a:ext>
            </a:extLst>
          </p:cNvPr>
          <p:cNvSpPr>
            <a:spLocks noGrp="1"/>
          </p:cNvSpPr>
          <p:nvPr>
            <p:ph type="ctrTitle"/>
          </p:nvPr>
        </p:nvSpPr>
        <p:spPr>
          <a:xfrm>
            <a:off x="-775305" y="422705"/>
            <a:ext cx="11471564" cy="715315"/>
          </a:xfrm>
        </p:spPr>
        <p:txBody>
          <a:bodyPr>
            <a:normAutofit fontScale="90000"/>
          </a:bodyPr>
          <a:lstStyle/>
          <a:p>
            <a:pPr algn="l"/>
            <a:r>
              <a:rPr lang="en-US" sz="4400" b="1">
                <a:solidFill>
                  <a:srgbClr val="FFFF00"/>
                </a:solidFill>
              </a:rPr>
              <a:t>                                 </a:t>
            </a:r>
            <a:r>
              <a:rPr lang="en-US" sz="4900" cap="all">
                <a:ln w="3175" cmpd="sng">
                  <a:noFill/>
                </a:ln>
                <a:solidFill>
                  <a:srgbClr val="FFFF00"/>
                </a:solidFill>
                <a:effectLst/>
                <a:latin typeface="Calibri Light" panose="020F0302020204030204"/>
                <a:cs typeface="+mj-cs"/>
              </a:rPr>
              <a:t>IPC 312.2: Vacuum Test</a:t>
            </a:r>
          </a:p>
        </p:txBody>
      </p:sp>
      <p:sp>
        <p:nvSpPr>
          <p:cNvPr id="3" name="Subtitle 2">
            <a:extLst>
              <a:ext uri="{FF2B5EF4-FFF2-40B4-BE49-F238E27FC236}">
                <a16:creationId xmlns:a16="http://schemas.microsoft.com/office/drawing/2014/main" id="{1B0FED58-E056-DB4B-D5A3-5140C5148C55}"/>
              </a:ext>
            </a:extLst>
          </p:cNvPr>
          <p:cNvSpPr>
            <a:spLocks noGrp="1"/>
          </p:cNvSpPr>
          <p:nvPr>
            <p:ph type="subTitle" idx="1"/>
          </p:nvPr>
        </p:nvSpPr>
        <p:spPr>
          <a:xfrm>
            <a:off x="514904" y="1329613"/>
            <a:ext cx="11162190" cy="5719981"/>
          </a:xfrm>
        </p:spPr>
        <p:txBody>
          <a:bodyPr>
            <a:normAutofit/>
          </a:bodyPr>
          <a:lstStyle/>
          <a:p>
            <a:pPr marL="342900" indent="-342900" algn="l">
              <a:buFont typeface="Arial" panose="020B0604020202020204" pitchFamily="34" charset="0"/>
              <a:buChar char="•"/>
            </a:pPr>
            <a:r>
              <a:rPr lang="en-US" sz="3600">
                <a:solidFill>
                  <a:sysClr val="window" lastClr="FFFFFF">
                    <a:lumMod val="95000"/>
                  </a:sysClr>
                </a:solidFill>
                <a:effectLst/>
                <a:latin typeface="normal Verdana"/>
              </a:rPr>
              <a:t>All DWV piping in commercial occupancies shall be either vacuum tested at -5 psi or tested with not less than a 10’ head of water for not less than 15 minutes. The system shall be tight and leak free at all points.</a:t>
            </a:r>
          </a:p>
          <a:p>
            <a:pPr marL="342900" indent="-342900" algn="l">
              <a:buFont typeface="Arial" panose="020B0604020202020204" pitchFamily="34" charset="0"/>
              <a:buChar char="•"/>
            </a:pPr>
            <a:endParaRPr lang="en-US" sz="4000">
              <a:solidFill>
                <a:schemeClr val="bg1"/>
              </a:solidFill>
            </a:endParaRPr>
          </a:p>
          <a:p>
            <a:pPr marL="342900" indent="-342900" algn="l">
              <a:buFont typeface="Arial" panose="020B0604020202020204" pitchFamily="34" charset="0"/>
              <a:buChar char="•"/>
            </a:pPr>
            <a:r>
              <a:rPr lang="en-US" sz="3600">
                <a:solidFill>
                  <a:srgbClr val="FFFF00"/>
                </a:solidFill>
                <a:effectLst/>
                <a:latin typeface="normal Verdana"/>
              </a:rPr>
              <a:t>Plastic piping shall not be tested with air. Check out Charlotte Pipe’s YouTube channel.</a:t>
            </a:r>
          </a:p>
        </p:txBody>
      </p:sp>
      <p:sp>
        <p:nvSpPr>
          <p:cNvPr id="4" name="Rectangle 3">
            <a:extLst>
              <a:ext uri="{FF2B5EF4-FFF2-40B4-BE49-F238E27FC236}">
                <a16:creationId xmlns:a16="http://schemas.microsoft.com/office/drawing/2014/main" id="{E7D50A42-A187-CF8C-F00C-ABA07D338FEB}"/>
              </a:ext>
            </a:extLst>
          </p:cNvPr>
          <p:cNvSpPr/>
          <p:nvPr/>
        </p:nvSpPr>
        <p:spPr>
          <a:xfrm>
            <a:off x="4074606" y="6018963"/>
            <a:ext cx="4042787" cy="68831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latin typeface="Calibri" panose="020F0502020204030204" pitchFamily="34" charset="0"/>
                <a:ea typeface="Calibri" panose="020F0502020204030204" pitchFamily="34" charset="0"/>
                <a:cs typeface="Calibri" panose="020F0502020204030204" pitchFamily="34" charset="0"/>
              </a:rPr>
              <a:t>Commercial Only</a:t>
            </a:r>
          </a:p>
        </p:txBody>
      </p:sp>
    </p:spTree>
    <p:extLst>
      <p:ext uri="{BB962C8B-B14F-4D97-AF65-F5344CB8AC3E}">
        <p14:creationId xmlns:p14="http://schemas.microsoft.com/office/powerpoint/2010/main" val="12529983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914E3-EAA0-D4F1-50CB-5834885012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E37E85-AAB9-4B65-63D4-E9A70CB28E93}"/>
              </a:ext>
            </a:extLst>
          </p:cNvPr>
          <p:cNvSpPr txBox="1">
            <a:spLocks/>
          </p:cNvSpPr>
          <p:nvPr/>
        </p:nvSpPr>
        <p:spPr>
          <a:xfrm>
            <a:off x="682879" y="180870"/>
            <a:ext cx="10826203"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4400">
                <a:solidFill>
                  <a:srgbClr val="FFFF00"/>
                </a:solidFill>
                <a:latin typeface="Calibri Light" panose="020F0302020204030204"/>
              </a:rPr>
              <a:t>Section 2503.5.2</a:t>
            </a:r>
            <a:r>
              <a:rPr kumimoji="0" lang="en-US" sz="4400" b="0" i="0" u="none" strike="noStrike" kern="1200" cap="all" spc="0" normalizeH="0" baseline="0" noProof="0">
                <a:ln w="3175" cmpd="sng">
                  <a:noFill/>
                </a:ln>
                <a:solidFill>
                  <a:srgbClr val="FFFF00"/>
                </a:solidFill>
                <a:effectLst/>
                <a:uLnTx/>
                <a:uFillTx/>
                <a:latin typeface="Calibri Light" panose="020F0302020204030204"/>
                <a:ea typeface="+mj-ea"/>
                <a:cs typeface="+mj-cs"/>
              </a:rPr>
              <a:t> – Peppermint Test</a:t>
            </a:r>
          </a:p>
        </p:txBody>
      </p:sp>
      <p:sp>
        <p:nvSpPr>
          <p:cNvPr id="3" name="Content Placeholder 2">
            <a:extLst>
              <a:ext uri="{FF2B5EF4-FFF2-40B4-BE49-F238E27FC236}">
                <a16:creationId xmlns:a16="http://schemas.microsoft.com/office/drawing/2014/main" id="{43BC607A-D80F-806B-52A0-855CD179B0FD}"/>
              </a:ext>
            </a:extLst>
          </p:cNvPr>
          <p:cNvSpPr txBox="1">
            <a:spLocks/>
          </p:cNvSpPr>
          <p:nvPr/>
        </p:nvSpPr>
        <p:spPr>
          <a:xfrm>
            <a:off x="1030269" y="1773161"/>
            <a:ext cx="10131425" cy="4697978"/>
          </a:xfrm>
          <a:prstGeom prst="rect">
            <a:avLst/>
          </a:prstGeom>
        </p:spPr>
        <p:txBody>
          <a:bodyPr vert="horz" lIns="91440" tIns="45720" rIns="91440" bIns="45720" rtlCol="0" anchor="t">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lvl="0">
              <a:buClr>
                <a:sysClr val="window" lastClr="FFFFFF"/>
              </a:buClr>
              <a:defRPr/>
            </a:pPr>
            <a:r>
              <a:rPr lang="en-US" sz="3600">
                <a:solidFill>
                  <a:sysClr val="window" lastClr="FFFFFF">
                    <a:lumMod val="95000"/>
                  </a:sysClr>
                </a:solidFill>
                <a:latin typeface="normal Verdana"/>
              </a:rPr>
              <a:t>The smoke and peppermint oil tests have been removed from the code because no one ever uses them anymore.</a:t>
            </a:r>
            <a:br>
              <a:rPr lang="en-US" sz="3600">
                <a:solidFill>
                  <a:sysClr val="window" lastClr="FFFFFF">
                    <a:lumMod val="95000"/>
                  </a:sysClr>
                </a:solidFill>
                <a:latin typeface="normal Verdana"/>
              </a:rPr>
            </a:br>
            <a:endParaRPr lang="en-US" sz="3600">
              <a:solidFill>
                <a:sysClr val="window" lastClr="FFFFFF">
                  <a:lumMod val="95000"/>
                </a:sysClr>
              </a:solidFill>
              <a:latin typeface="normal Verdana"/>
            </a:endParaRPr>
          </a:p>
          <a:p>
            <a:pPr lvl="0">
              <a:buClr>
                <a:sysClr val="window" lastClr="FFFFFF"/>
              </a:buClr>
              <a:defRPr/>
            </a:pPr>
            <a:r>
              <a:rPr lang="en-US" sz="3600">
                <a:solidFill>
                  <a:srgbClr val="FFFF00"/>
                </a:solidFill>
                <a:latin typeface="normal Verdana"/>
              </a:rPr>
              <a:t>If you want to use it, it’s not prohibited, they just deleted it because it is outdated and no one cares.</a:t>
            </a:r>
            <a:br>
              <a:rPr lang="en-US" sz="3600">
                <a:solidFill>
                  <a:srgbClr val="FFFF00"/>
                </a:solidFill>
                <a:latin typeface="normal Verdana"/>
              </a:rPr>
            </a:br>
            <a:endParaRPr kumimoji="0" lang="en-US" sz="3600" b="0" i="0" u="none" strike="noStrike" kern="1200" cap="none" spc="0" normalizeH="0" baseline="0" noProof="0">
              <a:ln>
                <a:noFill/>
              </a:ln>
              <a:solidFill>
                <a:sysClr val="window" lastClr="FFFFFF">
                  <a:lumMod val="95000"/>
                </a:sys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6816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2D8C02-1CF8-3C8E-D577-8C0CF33362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6A57CE-8430-5360-769B-B4DBE4FA2FDC}"/>
              </a:ext>
            </a:extLst>
          </p:cNvPr>
          <p:cNvSpPr txBox="1">
            <a:spLocks/>
          </p:cNvSpPr>
          <p:nvPr/>
        </p:nvSpPr>
        <p:spPr>
          <a:xfrm>
            <a:off x="682875" y="116299"/>
            <a:ext cx="10826203"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4400">
                <a:solidFill>
                  <a:srgbClr val="FFFF00"/>
                </a:solidFill>
                <a:latin typeface="Calibri Light" panose="020F0302020204030204"/>
              </a:rPr>
              <a:t>Section 2801.5.3 </a:t>
            </a:r>
            <a:r>
              <a:rPr kumimoji="0" lang="en-US" sz="4400" b="0" i="0" u="none" strike="noStrike" kern="1200" cap="all" spc="0" normalizeH="0" baseline="0" noProof="0">
                <a:ln w="3175" cmpd="sng">
                  <a:noFill/>
                </a:ln>
                <a:solidFill>
                  <a:srgbClr val="FFFF00"/>
                </a:solidFill>
                <a:effectLst/>
                <a:uLnTx/>
                <a:uFillTx/>
                <a:latin typeface="Calibri Light" panose="020F0302020204030204"/>
                <a:ea typeface="+mj-ea"/>
                <a:cs typeface="+mj-cs"/>
              </a:rPr>
              <a:t>– </a:t>
            </a:r>
            <a:r>
              <a:rPr lang="en-US" sz="4400">
                <a:solidFill>
                  <a:srgbClr val="FFFF00"/>
                </a:solidFill>
                <a:latin typeface="Calibri Light" panose="020F0302020204030204"/>
              </a:rPr>
              <a:t>Appliances in Pans</a:t>
            </a:r>
            <a:endParaRPr kumimoji="0" lang="en-US" sz="4400" b="0" i="0" u="none" strike="noStrike" kern="1200" cap="all" spc="0" normalizeH="0" baseline="0" noProof="0">
              <a:ln w="3175" cmpd="sng">
                <a:noFill/>
              </a:ln>
              <a:solidFill>
                <a:srgbClr val="FFFF00"/>
              </a:solidFill>
              <a:effectLst/>
              <a:uLnTx/>
              <a:uFillTx/>
              <a:latin typeface="Calibri Light" panose="020F0302020204030204"/>
              <a:ea typeface="+mj-ea"/>
              <a:cs typeface="+mj-cs"/>
            </a:endParaRPr>
          </a:p>
        </p:txBody>
      </p:sp>
      <p:sp>
        <p:nvSpPr>
          <p:cNvPr id="3" name="Content Placeholder 2">
            <a:extLst>
              <a:ext uri="{FF2B5EF4-FFF2-40B4-BE49-F238E27FC236}">
                <a16:creationId xmlns:a16="http://schemas.microsoft.com/office/drawing/2014/main" id="{CA4C012A-7527-1133-F60D-85402C105BB9}"/>
              </a:ext>
            </a:extLst>
          </p:cNvPr>
          <p:cNvSpPr txBox="1">
            <a:spLocks/>
          </p:cNvSpPr>
          <p:nvPr/>
        </p:nvSpPr>
        <p:spPr>
          <a:xfrm>
            <a:off x="1030265" y="1456267"/>
            <a:ext cx="10131425" cy="5285434"/>
          </a:xfrm>
          <a:prstGeom prst="rect">
            <a:avLst/>
          </a:prstGeom>
        </p:spPr>
        <p:txBody>
          <a:bodyPr vert="horz" lIns="91440" tIns="45720" rIns="91440" bIns="45720" rtlCol="0" anchor="t">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lvl="0">
              <a:buClr>
                <a:sysClr val="window" lastClr="FFFFFF"/>
              </a:buClr>
              <a:defRPr/>
            </a:pPr>
            <a:r>
              <a:rPr lang="en-US" sz="3600">
                <a:solidFill>
                  <a:sysClr val="window" lastClr="FFFFFF">
                    <a:lumMod val="95000"/>
                  </a:sysClr>
                </a:solidFill>
                <a:latin typeface="normal Verdana"/>
              </a:rPr>
              <a:t>Where appliances, equipment or insulation are vulnerable to water damage, such portions of the equipment and insulation shall be installed above the flood level rim of the pan. </a:t>
            </a:r>
            <a:br>
              <a:rPr lang="en-US" sz="3600">
                <a:solidFill>
                  <a:sysClr val="window" lastClr="FFFFFF">
                    <a:lumMod val="95000"/>
                  </a:sysClr>
                </a:solidFill>
                <a:latin typeface="normal Verdana"/>
              </a:rPr>
            </a:br>
            <a:endParaRPr lang="en-US" sz="3600">
              <a:solidFill>
                <a:sysClr val="window" lastClr="FFFFFF">
                  <a:lumMod val="95000"/>
                </a:sysClr>
              </a:solidFill>
              <a:latin typeface="normal Verdana"/>
            </a:endParaRPr>
          </a:p>
          <a:p>
            <a:pPr lvl="0">
              <a:buClr>
                <a:sysClr val="window" lastClr="FFFFFF"/>
              </a:buClr>
              <a:defRPr/>
            </a:pPr>
            <a:r>
              <a:rPr lang="en-US" sz="3600">
                <a:solidFill>
                  <a:srgbClr val="FFFF00"/>
                </a:solidFill>
                <a:latin typeface="normal Verdana"/>
              </a:rPr>
              <a:t>Supports located inside the pan to support the appliance or equipment shall be water resistant and approved.</a:t>
            </a:r>
            <a:br>
              <a:rPr lang="en-US" sz="3600">
                <a:solidFill>
                  <a:srgbClr val="FFFF00"/>
                </a:solidFill>
                <a:latin typeface="normal Verdana"/>
              </a:rPr>
            </a:br>
            <a:endParaRPr kumimoji="0" lang="en-US" sz="3600" b="0" i="0" u="none" strike="noStrike" kern="1200" cap="none" spc="0" normalizeH="0" baseline="0" noProof="0">
              <a:ln>
                <a:noFill/>
              </a:ln>
              <a:solidFill>
                <a:sysClr val="window" lastClr="FFFFFF">
                  <a:lumMod val="95000"/>
                </a:sys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92341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DCFA1-3A71-E104-15F8-627460289E4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CE40586-299D-9CA0-580D-0475173968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7598890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0D533-78B8-1073-FB5D-EA8E0E35664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363D2D6-74C0-673A-37A7-489E73BE5A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1036280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129ABD-026E-29EE-6B78-4FAE498CB421}"/>
              </a:ext>
            </a:extLst>
          </p:cNvPr>
          <p:cNvPicPr>
            <a:picLocks noChangeAspect="1"/>
          </p:cNvPicPr>
          <p:nvPr/>
        </p:nvPicPr>
        <p:blipFill>
          <a:blip r:embed="rId3"/>
          <a:stretch>
            <a:fillRect/>
          </a:stretch>
        </p:blipFill>
        <p:spPr>
          <a:xfrm>
            <a:off x="0" y="0"/>
            <a:ext cx="12192000" cy="6857999"/>
          </a:xfrm>
          <a:prstGeom prst="rect">
            <a:avLst/>
          </a:prstGeom>
        </p:spPr>
      </p:pic>
      <p:pic>
        <p:nvPicPr>
          <p:cNvPr id="3" name="Picture 2">
            <a:extLst>
              <a:ext uri="{FF2B5EF4-FFF2-40B4-BE49-F238E27FC236}">
                <a16:creationId xmlns:a16="http://schemas.microsoft.com/office/drawing/2014/main" id="{E8D0E459-BC09-54A0-1740-94473883E7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6183086" cy="4637315"/>
          </a:xfrm>
          <a:prstGeom prst="rect">
            <a:avLst/>
          </a:prstGeom>
        </p:spPr>
      </p:pic>
      <p:pic>
        <p:nvPicPr>
          <p:cNvPr id="5" name="Picture 4">
            <a:extLst>
              <a:ext uri="{FF2B5EF4-FFF2-40B4-BE49-F238E27FC236}">
                <a16:creationId xmlns:a16="http://schemas.microsoft.com/office/drawing/2014/main" id="{2F3A670C-462B-E659-2EB6-267678FA46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5715" y="2068286"/>
            <a:ext cx="6386285" cy="4789714"/>
          </a:xfrm>
          <a:prstGeom prst="rect">
            <a:avLst/>
          </a:prstGeom>
        </p:spPr>
      </p:pic>
    </p:spTree>
    <p:extLst>
      <p:ext uri="{BB962C8B-B14F-4D97-AF65-F5344CB8AC3E}">
        <p14:creationId xmlns:p14="http://schemas.microsoft.com/office/powerpoint/2010/main" val="37144392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2DF1AF-3CCF-12F5-B491-D7CA9E4625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AB7E89-78F5-08FC-65EC-54282DE00A93}"/>
              </a:ext>
            </a:extLst>
          </p:cNvPr>
          <p:cNvSpPr txBox="1">
            <a:spLocks/>
          </p:cNvSpPr>
          <p:nvPr/>
        </p:nvSpPr>
        <p:spPr>
          <a:xfrm>
            <a:off x="682873" y="0"/>
            <a:ext cx="10826203"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4400">
                <a:solidFill>
                  <a:srgbClr val="FFFF00"/>
                </a:solidFill>
                <a:latin typeface="Calibri Light" panose="020F0302020204030204"/>
              </a:rPr>
              <a:t>Section 2903.6 </a:t>
            </a:r>
            <a:r>
              <a:rPr kumimoji="0" lang="en-US" sz="4400" b="0" i="0" u="none" strike="noStrike" kern="1200" cap="all" spc="0" normalizeH="0" baseline="0" noProof="0">
                <a:ln w="3175" cmpd="sng">
                  <a:noFill/>
                </a:ln>
                <a:solidFill>
                  <a:srgbClr val="FFFF00"/>
                </a:solidFill>
                <a:effectLst/>
                <a:uLnTx/>
                <a:uFillTx/>
                <a:latin typeface="Calibri Light" panose="020F0302020204030204"/>
                <a:ea typeface="+mj-ea"/>
                <a:cs typeface="+mj-cs"/>
              </a:rPr>
              <a:t>– Existing Pipe Ground</a:t>
            </a:r>
          </a:p>
        </p:txBody>
      </p:sp>
      <p:sp>
        <p:nvSpPr>
          <p:cNvPr id="3" name="Content Placeholder 2">
            <a:extLst>
              <a:ext uri="{FF2B5EF4-FFF2-40B4-BE49-F238E27FC236}">
                <a16:creationId xmlns:a16="http://schemas.microsoft.com/office/drawing/2014/main" id="{1AF4224B-9E0C-D28E-DCC5-4A0C0E495F64}"/>
              </a:ext>
            </a:extLst>
          </p:cNvPr>
          <p:cNvSpPr txBox="1">
            <a:spLocks/>
          </p:cNvSpPr>
          <p:nvPr/>
        </p:nvSpPr>
        <p:spPr>
          <a:xfrm>
            <a:off x="1030263" y="1215850"/>
            <a:ext cx="10131425" cy="5736865"/>
          </a:xfrm>
          <a:prstGeom prst="rect">
            <a:avLst/>
          </a:prstGeom>
        </p:spPr>
        <p:txBody>
          <a:bodyPr vert="horz" lIns="91440" tIns="45720" rIns="91440" bIns="45720" rtlCol="0" anchor="t">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lvl="0">
              <a:buClr>
                <a:sysClr val="window" lastClr="FFFFFF"/>
              </a:buClr>
              <a:defRPr/>
            </a:pPr>
            <a:r>
              <a:rPr lang="en-US" sz="3600">
                <a:solidFill>
                  <a:sysClr val="window" lastClr="FFFFFF">
                    <a:lumMod val="95000"/>
                  </a:sysClr>
                </a:solidFill>
                <a:latin typeface="normal Verdana"/>
              </a:rPr>
              <a:t>Existing metallic water service piping used for electrical grounding shall not be replaced with nonmetallic pipe or tubing until other approved means of grounding is provided. </a:t>
            </a:r>
            <a:br>
              <a:rPr lang="en-US" sz="3600">
                <a:solidFill>
                  <a:sysClr val="window" lastClr="FFFFFF">
                    <a:lumMod val="95000"/>
                  </a:sysClr>
                </a:solidFill>
                <a:latin typeface="normal Verdana"/>
              </a:rPr>
            </a:br>
            <a:endParaRPr lang="en-US" sz="3600">
              <a:solidFill>
                <a:sysClr val="window" lastClr="FFFFFF">
                  <a:lumMod val="95000"/>
                </a:sysClr>
              </a:solidFill>
              <a:latin typeface="normal Verdana"/>
            </a:endParaRPr>
          </a:p>
          <a:p>
            <a:pPr lvl="0">
              <a:buClr>
                <a:sysClr val="window" lastClr="FFFFFF"/>
              </a:buClr>
              <a:defRPr/>
            </a:pPr>
            <a:r>
              <a:rPr lang="en-US" sz="3600">
                <a:solidFill>
                  <a:srgbClr val="FFFF00"/>
                </a:solidFill>
                <a:latin typeface="normal Verdana"/>
              </a:rPr>
              <a:t>That metal pipe is likely the most effective ground the electrical system has. A fix will depend on what other grounding already exists. A ground rod may not always work.</a:t>
            </a:r>
            <a:br>
              <a:rPr lang="en-US" sz="3600">
                <a:solidFill>
                  <a:srgbClr val="FFFF00"/>
                </a:solidFill>
                <a:latin typeface="normal Verdana"/>
              </a:rPr>
            </a:br>
            <a:endParaRPr kumimoji="0" lang="en-US" sz="3600" b="0" i="0" u="none" strike="noStrike" kern="1200" cap="none" spc="0" normalizeH="0" baseline="0" noProof="0">
              <a:ln>
                <a:noFill/>
              </a:ln>
              <a:solidFill>
                <a:sysClr val="window" lastClr="FFFFFF">
                  <a:lumMod val="95000"/>
                </a:sys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00106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pipes in a room&#10;&#10;Description automatically generated">
            <a:extLst>
              <a:ext uri="{FF2B5EF4-FFF2-40B4-BE49-F238E27FC236}">
                <a16:creationId xmlns:a16="http://schemas.microsoft.com/office/drawing/2014/main" id="{0865FCC4-6429-1D1B-F3C5-0B429991945A}"/>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sharpenSoften amount="-7000"/>
                    </a14:imgEffect>
                    <a14:imgEffect>
                      <a14:colorTemperature colorTemp="3463"/>
                    </a14:imgEffect>
                    <a14:imgEffect>
                      <a14:saturation sat="53000"/>
                    </a14:imgEffect>
                    <a14:imgEffect>
                      <a14:brightnessContrast bright="-100000" contrast="100000"/>
                    </a14:imgEffect>
                  </a14:imgLayer>
                </a14:imgProps>
              </a:ext>
              <a:ext uri="{28A0092B-C50C-407E-A947-70E740481C1C}">
                <a14:useLocalDpi xmlns:a14="http://schemas.microsoft.com/office/drawing/2010/main" val="0"/>
              </a:ext>
            </a:extLst>
          </a:blip>
          <a:srcRect b="8601"/>
          <a:stretch/>
        </p:blipFill>
        <p:spPr>
          <a:xfrm>
            <a:off x="0" y="0"/>
            <a:ext cx="12192000" cy="6858001"/>
          </a:xfrm>
          <a:prstGeom prst="rect">
            <a:avLst/>
          </a:prstGeom>
        </p:spPr>
      </p:pic>
      <p:pic>
        <p:nvPicPr>
          <p:cNvPr id="3" name="Picture 2" descr="A pipe in a wall&#10;&#10;Description automatically generated">
            <a:extLst>
              <a:ext uri="{FF2B5EF4-FFF2-40B4-BE49-F238E27FC236}">
                <a16:creationId xmlns:a16="http://schemas.microsoft.com/office/drawing/2014/main" id="{23D254DD-97F5-AFB6-0688-6364D3AB6A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4" name="Picture 3" descr="A pipe in a wall&#10;&#10;Description automatically generated">
            <a:extLst>
              <a:ext uri="{FF2B5EF4-FFF2-40B4-BE49-F238E27FC236}">
                <a16:creationId xmlns:a16="http://schemas.microsoft.com/office/drawing/2014/main" id="{60B42556-C943-25F1-1675-757350C8C1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3108401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pipes in a room&#10;&#10;Description automatically generated">
            <a:extLst>
              <a:ext uri="{FF2B5EF4-FFF2-40B4-BE49-F238E27FC236}">
                <a16:creationId xmlns:a16="http://schemas.microsoft.com/office/drawing/2014/main" id="{0865FCC4-6429-1D1B-F3C5-0B429991945A}"/>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sharpenSoften amount="-7000"/>
                    </a14:imgEffect>
                    <a14:imgEffect>
                      <a14:colorTemperature colorTemp="3463"/>
                    </a14:imgEffect>
                    <a14:imgEffect>
                      <a14:saturation sat="53000"/>
                    </a14:imgEffect>
                    <a14:imgEffect>
                      <a14:brightnessContrast bright="-100000" contrast="100000"/>
                    </a14:imgEffect>
                  </a14:imgLayer>
                </a14:imgProps>
              </a:ext>
              <a:ext uri="{28A0092B-C50C-407E-A947-70E740481C1C}">
                <a14:useLocalDpi xmlns:a14="http://schemas.microsoft.com/office/drawing/2010/main" val="0"/>
              </a:ext>
            </a:extLst>
          </a:blip>
          <a:srcRect b="8601"/>
          <a:stretch/>
        </p:blipFill>
        <p:spPr>
          <a:xfrm>
            <a:off x="0" y="0"/>
            <a:ext cx="12192000" cy="6858001"/>
          </a:xfrm>
          <a:prstGeom prst="rect">
            <a:avLst/>
          </a:prstGeom>
        </p:spPr>
      </p:pic>
      <p:pic>
        <p:nvPicPr>
          <p:cNvPr id="3" name="Picture 2" descr="A pipe in a wall&#10;&#10;Description automatically generated">
            <a:extLst>
              <a:ext uri="{FF2B5EF4-FFF2-40B4-BE49-F238E27FC236}">
                <a16:creationId xmlns:a16="http://schemas.microsoft.com/office/drawing/2014/main" id="{23D254DD-97F5-AFB6-0688-6364D3AB6A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7746769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pipes in a room&#10;&#10;Description automatically generated">
            <a:extLst>
              <a:ext uri="{FF2B5EF4-FFF2-40B4-BE49-F238E27FC236}">
                <a16:creationId xmlns:a16="http://schemas.microsoft.com/office/drawing/2014/main" id="{0865FCC4-6429-1D1B-F3C5-0B429991945A}"/>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sharpenSoften amount="-7000"/>
                    </a14:imgEffect>
                    <a14:imgEffect>
                      <a14:colorTemperature colorTemp="3463"/>
                    </a14:imgEffect>
                    <a14:imgEffect>
                      <a14:saturation sat="53000"/>
                    </a14:imgEffect>
                    <a14:imgEffect>
                      <a14:brightnessContrast bright="-100000" contrast="100000"/>
                    </a14:imgEffect>
                  </a14:imgLayer>
                </a14:imgProps>
              </a:ext>
              <a:ext uri="{28A0092B-C50C-407E-A947-70E740481C1C}">
                <a14:useLocalDpi xmlns:a14="http://schemas.microsoft.com/office/drawing/2010/main" val="0"/>
              </a:ext>
            </a:extLst>
          </a:blip>
          <a:srcRect b="8601"/>
          <a:stretch/>
        </p:blipFill>
        <p:spPr>
          <a:xfrm>
            <a:off x="0" y="0"/>
            <a:ext cx="12192000" cy="6858001"/>
          </a:xfrm>
          <a:prstGeom prst="rect">
            <a:avLst/>
          </a:prstGeom>
        </p:spPr>
      </p:pic>
      <p:pic>
        <p:nvPicPr>
          <p:cNvPr id="4" name="Picture 3" descr="A pipe in the ground&#10;&#10;Description automatically generated">
            <a:extLst>
              <a:ext uri="{FF2B5EF4-FFF2-40B4-BE49-F238E27FC236}">
                <a16:creationId xmlns:a16="http://schemas.microsoft.com/office/drawing/2014/main" id="{6282A294-0DBB-D25A-AEA4-48D1DCD548AE}"/>
              </a:ext>
            </a:extLst>
          </p:cNvPr>
          <p:cNvPicPr>
            <a:picLocks noChangeAspect="1"/>
          </p:cNvPicPr>
          <p:nvPr/>
        </p:nvPicPr>
        <p:blipFill rotWithShape="1">
          <a:blip r:embed="rId5">
            <a:extLst>
              <a:ext uri="{28A0092B-C50C-407E-A947-70E740481C1C}">
                <a14:useLocalDpi xmlns:a14="http://schemas.microsoft.com/office/drawing/2010/main" val="0"/>
              </a:ext>
            </a:extLst>
          </a:blip>
          <a:srcRect l="27095" t="18226" b="18565"/>
          <a:stretch/>
        </p:blipFill>
        <p:spPr>
          <a:xfrm>
            <a:off x="829112" y="8389"/>
            <a:ext cx="10533776" cy="6849611"/>
          </a:xfrm>
          <a:prstGeom prst="rect">
            <a:avLst/>
          </a:prstGeom>
        </p:spPr>
      </p:pic>
    </p:spTree>
    <p:extLst>
      <p:ext uri="{BB962C8B-B14F-4D97-AF65-F5344CB8AC3E}">
        <p14:creationId xmlns:p14="http://schemas.microsoft.com/office/powerpoint/2010/main" val="31701451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EDA180-6184-4D66-ADDA-05F11C389A1C}"/>
              </a:ext>
            </a:extLst>
          </p:cNvPr>
          <p:cNvSpPr>
            <a:spLocks noGrp="1"/>
          </p:cNvSpPr>
          <p:nvPr>
            <p:ph type="body" idx="1"/>
          </p:nvPr>
        </p:nvSpPr>
        <p:spPr>
          <a:xfrm>
            <a:off x="836612" y="615761"/>
            <a:ext cx="5157787" cy="818756"/>
          </a:xfrm>
        </p:spPr>
        <p:txBody>
          <a:bodyPr>
            <a:normAutofit/>
          </a:bodyPr>
          <a:lstStyle/>
          <a:p>
            <a:r>
              <a:rPr lang="en-US" sz="3600" u="sng"/>
              <a:t>Currently Adopted</a:t>
            </a:r>
          </a:p>
        </p:txBody>
      </p:sp>
      <p:sp>
        <p:nvSpPr>
          <p:cNvPr id="5" name="Content Placeholder 4">
            <a:extLst>
              <a:ext uri="{FF2B5EF4-FFF2-40B4-BE49-F238E27FC236}">
                <a16:creationId xmlns:a16="http://schemas.microsoft.com/office/drawing/2014/main" id="{A663275C-2CB8-439C-908F-00AC5809CFE4}"/>
              </a:ext>
            </a:extLst>
          </p:cNvPr>
          <p:cNvSpPr>
            <a:spLocks noGrp="1"/>
          </p:cNvSpPr>
          <p:nvPr>
            <p:ph sz="half" idx="2"/>
          </p:nvPr>
        </p:nvSpPr>
        <p:spPr>
          <a:xfrm>
            <a:off x="862013" y="1660158"/>
            <a:ext cx="5233987" cy="4346489"/>
          </a:xfrm>
        </p:spPr>
        <p:txBody>
          <a:bodyPr>
            <a:normAutofit fontScale="70000" lnSpcReduction="20000"/>
          </a:bodyPr>
          <a:lstStyle/>
          <a:p>
            <a:pPr marL="0" indent="0">
              <a:buNone/>
            </a:pPr>
            <a:r>
              <a:rPr lang="en-US" sz="2800"/>
              <a:t>2021 International Residential Code</a:t>
            </a:r>
          </a:p>
          <a:p>
            <a:pPr marL="0" indent="0">
              <a:buNone/>
            </a:pPr>
            <a:r>
              <a:rPr lang="en-US" sz="2800"/>
              <a:t>2021 International Building Code</a:t>
            </a:r>
          </a:p>
          <a:p>
            <a:pPr marL="0" indent="0">
              <a:buNone/>
            </a:pPr>
            <a:r>
              <a:rPr lang="en-US" sz="2800"/>
              <a:t>2021 International Fire Code</a:t>
            </a:r>
          </a:p>
          <a:p>
            <a:pPr marL="0" indent="0">
              <a:buNone/>
            </a:pPr>
            <a:r>
              <a:rPr lang="en-US" sz="2800"/>
              <a:t>2021 International Existing Building Code</a:t>
            </a:r>
          </a:p>
          <a:p>
            <a:pPr marL="0" indent="0">
              <a:buNone/>
            </a:pPr>
            <a:r>
              <a:rPr lang="en-US" sz="2800"/>
              <a:t>2021 International Mechanical Code</a:t>
            </a:r>
          </a:p>
          <a:p>
            <a:pPr marL="0" indent="0">
              <a:buNone/>
            </a:pPr>
            <a:r>
              <a:rPr lang="en-US" sz="2800"/>
              <a:t>2021 International Plumbing Code</a:t>
            </a:r>
          </a:p>
          <a:p>
            <a:pPr marL="0" indent="0">
              <a:buNone/>
            </a:pPr>
            <a:r>
              <a:rPr lang="en-US" sz="2800"/>
              <a:t>2021 International Fuel Gas Code</a:t>
            </a:r>
          </a:p>
          <a:p>
            <a:pPr marL="0" indent="0">
              <a:buNone/>
            </a:pPr>
            <a:r>
              <a:rPr lang="en-US" sz="2800"/>
              <a:t>2021 International Property Maintenance Code</a:t>
            </a:r>
          </a:p>
          <a:p>
            <a:pPr marL="0" indent="0">
              <a:buNone/>
            </a:pPr>
            <a:r>
              <a:rPr lang="en-US" sz="2800"/>
              <a:t>2021 International Swimming Pool and Spa Code</a:t>
            </a:r>
          </a:p>
          <a:p>
            <a:pPr marL="0" indent="0">
              <a:buNone/>
            </a:pPr>
            <a:r>
              <a:rPr lang="en-US" sz="2800"/>
              <a:t>2009 Energy Conservation Code</a:t>
            </a:r>
          </a:p>
          <a:p>
            <a:pPr marL="0" indent="0">
              <a:buNone/>
            </a:pPr>
            <a:r>
              <a:rPr lang="en-US" sz="2800"/>
              <a:t>20</a:t>
            </a:r>
            <a:r>
              <a:rPr lang="en-US"/>
              <a:t>20</a:t>
            </a:r>
            <a:r>
              <a:rPr lang="en-US" sz="2800"/>
              <a:t> National Electrical Code</a:t>
            </a:r>
          </a:p>
          <a:p>
            <a:pPr marL="0" indent="0">
              <a:buNone/>
            </a:pPr>
            <a:endParaRPr lang="en-US"/>
          </a:p>
        </p:txBody>
      </p:sp>
      <p:sp>
        <p:nvSpPr>
          <p:cNvPr id="3" name="Text Placeholder 2">
            <a:extLst>
              <a:ext uri="{FF2B5EF4-FFF2-40B4-BE49-F238E27FC236}">
                <a16:creationId xmlns:a16="http://schemas.microsoft.com/office/drawing/2014/main" id="{58F88707-99B0-4514-8C7C-62B2B720BC9D}"/>
              </a:ext>
            </a:extLst>
          </p:cNvPr>
          <p:cNvSpPr>
            <a:spLocks noGrp="1"/>
          </p:cNvSpPr>
          <p:nvPr>
            <p:ph type="body" sz="quarter" idx="3"/>
          </p:nvPr>
        </p:nvSpPr>
        <p:spPr>
          <a:xfrm>
            <a:off x="6096000" y="610605"/>
            <a:ext cx="5183188" cy="823912"/>
          </a:xfrm>
        </p:spPr>
        <p:txBody>
          <a:bodyPr>
            <a:normAutofit/>
          </a:bodyPr>
          <a:lstStyle/>
          <a:p>
            <a:r>
              <a:rPr lang="en-US" sz="3600" u="sng"/>
              <a:t>Proposed Update</a:t>
            </a:r>
          </a:p>
        </p:txBody>
      </p:sp>
      <p:sp>
        <p:nvSpPr>
          <p:cNvPr id="6" name="Content Placeholder 5">
            <a:extLst>
              <a:ext uri="{FF2B5EF4-FFF2-40B4-BE49-F238E27FC236}">
                <a16:creationId xmlns:a16="http://schemas.microsoft.com/office/drawing/2014/main" id="{8E0617E9-B700-49EA-9FB9-51971C9A6470}"/>
              </a:ext>
            </a:extLst>
          </p:cNvPr>
          <p:cNvSpPr>
            <a:spLocks noGrp="1"/>
          </p:cNvSpPr>
          <p:nvPr>
            <p:ph sz="quarter" idx="4"/>
          </p:nvPr>
        </p:nvSpPr>
        <p:spPr>
          <a:xfrm>
            <a:off x="6096000" y="1660158"/>
            <a:ext cx="5338194" cy="4455342"/>
          </a:xfrm>
        </p:spPr>
        <p:txBody>
          <a:bodyPr>
            <a:normAutofit fontScale="70000" lnSpcReduction="20000"/>
          </a:bodyPr>
          <a:lstStyle/>
          <a:p>
            <a:pPr marL="0" indent="0">
              <a:buNone/>
            </a:pPr>
            <a:r>
              <a:rPr lang="en-US" sz="2800"/>
              <a:t>2024 International Residential Code</a:t>
            </a:r>
          </a:p>
          <a:p>
            <a:pPr marL="0" indent="0">
              <a:buNone/>
            </a:pPr>
            <a:r>
              <a:rPr lang="en-US" sz="2800"/>
              <a:t>202</a:t>
            </a:r>
            <a:r>
              <a:rPr lang="en-US"/>
              <a:t>4</a:t>
            </a:r>
            <a:r>
              <a:rPr lang="en-US" sz="2800"/>
              <a:t> International Building Code</a:t>
            </a:r>
          </a:p>
          <a:p>
            <a:pPr marL="0" indent="0">
              <a:buNone/>
            </a:pPr>
            <a:r>
              <a:rPr lang="en-US" sz="2800"/>
              <a:t>202</a:t>
            </a:r>
            <a:r>
              <a:rPr lang="en-US"/>
              <a:t>4</a:t>
            </a:r>
            <a:r>
              <a:rPr lang="en-US" sz="2800"/>
              <a:t> International Fire Code</a:t>
            </a:r>
          </a:p>
          <a:p>
            <a:pPr marL="0" indent="0">
              <a:buNone/>
            </a:pPr>
            <a:r>
              <a:rPr lang="en-US" sz="2800"/>
              <a:t>202</a:t>
            </a:r>
            <a:r>
              <a:rPr lang="en-US"/>
              <a:t>4</a:t>
            </a:r>
            <a:r>
              <a:rPr lang="en-US" sz="2800"/>
              <a:t> International Existing Building Code</a:t>
            </a:r>
          </a:p>
          <a:p>
            <a:pPr marL="0" indent="0">
              <a:buNone/>
            </a:pPr>
            <a:r>
              <a:rPr lang="en-US" sz="2800"/>
              <a:t>202</a:t>
            </a:r>
            <a:r>
              <a:rPr lang="en-US"/>
              <a:t>4</a:t>
            </a:r>
            <a:r>
              <a:rPr lang="en-US" sz="2800"/>
              <a:t> International Mechanical Code</a:t>
            </a:r>
          </a:p>
          <a:p>
            <a:pPr marL="0" indent="0">
              <a:buNone/>
            </a:pPr>
            <a:r>
              <a:rPr lang="en-US" sz="2800"/>
              <a:t>202</a:t>
            </a:r>
            <a:r>
              <a:rPr lang="en-US"/>
              <a:t>4</a:t>
            </a:r>
            <a:r>
              <a:rPr lang="en-US" sz="2800"/>
              <a:t> International Plumbing Code</a:t>
            </a:r>
          </a:p>
          <a:p>
            <a:pPr marL="0" indent="0">
              <a:buNone/>
            </a:pPr>
            <a:r>
              <a:rPr lang="en-US" sz="2800"/>
              <a:t>2024nternational Fuel Gas Code</a:t>
            </a:r>
          </a:p>
          <a:p>
            <a:pPr marL="0" indent="0">
              <a:buNone/>
            </a:pPr>
            <a:r>
              <a:rPr lang="en-US" sz="2800"/>
              <a:t>2024 International Property Maintenance Code</a:t>
            </a:r>
          </a:p>
          <a:p>
            <a:pPr marL="0" indent="0">
              <a:buNone/>
            </a:pPr>
            <a:r>
              <a:rPr lang="en-US" sz="2800"/>
              <a:t>2024 International Swimming Pool and Spa Code</a:t>
            </a:r>
          </a:p>
          <a:p>
            <a:pPr marL="0" indent="0">
              <a:buNone/>
            </a:pPr>
            <a:r>
              <a:rPr lang="en-US" sz="2800"/>
              <a:t>200</a:t>
            </a:r>
            <a:r>
              <a:rPr lang="en-US"/>
              <a:t>9</a:t>
            </a:r>
            <a:r>
              <a:rPr lang="en-US" sz="2800"/>
              <a:t> Energy Conservation Code (unchanged)</a:t>
            </a:r>
          </a:p>
          <a:p>
            <a:pPr marL="0" indent="0">
              <a:buNone/>
            </a:pPr>
            <a:r>
              <a:rPr lang="en-US" sz="2800"/>
              <a:t>202</a:t>
            </a:r>
            <a:r>
              <a:rPr lang="en-US"/>
              <a:t>3</a:t>
            </a:r>
            <a:r>
              <a:rPr lang="en-US" sz="2800"/>
              <a:t> National Electrical Code</a:t>
            </a:r>
          </a:p>
          <a:p>
            <a:pPr marL="0" indent="0">
              <a:buNone/>
            </a:pPr>
            <a:endParaRPr lang="en-US"/>
          </a:p>
        </p:txBody>
      </p:sp>
      <p:sp>
        <p:nvSpPr>
          <p:cNvPr id="8" name="Title 7">
            <a:extLst>
              <a:ext uri="{FF2B5EF4-FFF2-40B4-BE49-F238E27FC236}">
                <a16:creationId xmlns:a16="http://schemas.microsoft.com/office/drawing/2014/main" id="{1598440F-1E1B-48FF-AA87-3DD626957AF6}"/>
              </a:ext>
            </a:extLst>
          </p:cNvPr>
          <p:cNvSpPr>
            <a:spLocks noGrp="1"/>
          </p:cNvSpPr>
          <p:nvPr>
            <p:ph type="title"/>
          </p:nvPr>
        </p:nvSpPr>
        <p:spPr>
          <a:xfrm>
            <a:off x="839788" y="365125"/>
            <a:ext cx="10515600" cy="54325"/>
          </a:xfrm>
        </p:spPr>
        <p:txBody>
          <a:bodyPr>
            <a:normAutofit fontScale="90000"/>
          </a:bodyPr>
          <a:lstStyle/>
          <a:p>
            <a:endParaRPr lang="en-US"/>
          </a:p>
        </p:txBody>
      </p:sp>
    </p:spTree>
    <p:extLst>
      <p:ext uri="{BB962C8B-B14F-4D97-AF65-F5344CB8AC3E}">
        <p14:creationId xmlns:p14="http://schemas.microsoft.com/office/powerpoint/2010/main" val="180173510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13984-7F62-AC20-5233-814AEE45F5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C24A82-9E66-DAE2-E75C-E56AD8C926E7}"/>
              </a:ext>
            </a:extLst>
          </p:cNvPr>
          <p:cNvSpPr txBox="1">
            <a:spLocks/>
          </p:cNvSpPr>
          <p:nvPr/>
        </p:nvSpPr>
        <p:spPr>
          <a:xfrm>
            <a:off x="682873" y="0"/>
            <a:ext cx="10826203"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lgn="ctr">
              <a:defRPr/>
            </a:pPr>
            <a:r>
              <a:rPr kumimoji="0" lang="en-US" sz="4400" b="0" i="0" u="none" strike="noStrike" kern="1200" cap="all" spc="0" normalizeH="0" baseline="0" noProof="0">
                <a:ln w="3175" cmpd="sng">
                  <a:noFill/>
                </a:ln>
                <a:solidFill>
                  <a:srgbClr val="FFFF00"/>
                </a:solidFill>
                <a:effectLst/>
                <a:uLnTx/>
                <a:uFillTx/>
                <a:latin typeface="Calibri Light" panose="020F0302020204030204"/>
                <a:ea typeface="+mj-ea"/>
                <a:cs typeface="+mj-cs"/>
              </a:rPr>
              <a:t>IRC – </a:t>
            </a:r>
            <a:r>
              <a:rPr lang="en-US" sz="4400">
                <a:solidFill>
                  <a:srgbClr val="FFFF00"/>
                </a:solidFill>
                <a:latin typeface="Calibri Light" panose="020F0302020204030204"/>
              </a:rPr>
              <a:t>Electrical Section </a:t>
            </a:r>
            <a:endParaRPr kumimoji="0" lang="en-US" sz="4400" b="0" i="0" u="none" strike="noStrike" kern="1200" cap="all" spc="0" normalizeH="0" baseline="0" noProof="0">
              <a:ln w="3175" cmpd="sng">
                <a:noFill/>
              </a:ln>
              <a:solidFill>
                <a:srgbClr val="FFFF00"/>
              </a:solidFill>
              <a:effectLst/>
              <a:uLnTx/>
              <a:uFillTx/>
              <a:latin typeface="Calibri Light" panose="020F0302020204030204"/>
              <a:ea typeface="+mj-ea"/>
              <a:cs typeface="+mj-cs"/>
            </a:endParaRPr>
          </a:p>
        </p:txBody>
      </p:sp>
      <p:sp>
        <p:nvSpPr>
          <p:cNvPr id="3" name="Content Placeholder 2">
            <a:extLst>
              <a:ext uri="{FF2B5EF4-FFF2-40B4-BE49-F238E27FC236}">
                <a16:creationId xmlns:a16="http://schemas.microsoft.com/office/drawing/2014/main" id="{5E0D5D88-2479-633F-178F-F79D2F331B09}"/>
              </a:ext>
            </a:extLst>
          </p:cNvPr>
          <p:cNvSpPr txBox="1">
            <a:spLocks/>
          </p:cNvSpPr>
          <p:nvPr/>
        </p:nvSpPr>
        <p:spPr>
          <a:xfrm>
            <a:off x="813206" y="1121135"/>
            <a:ext cx="10565535" cy="5736865"/>
          </a:xfrm>
          <a:prstGeom prst="rect">
            <a:avLst/>
          </a:prstGeom>
        </p:spPr>
        <p:txBody>
          <a:bodyPr vert="horz" lIns="91440" tIns="45720" rIns="91440" bIns="45720" rtlCol="0" anchor="t">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lvl="0">
              <a:buClr>
                <a:sysClr val="window" lastClr="FFFFFF"/>
              </a:buClr>
              <a:defRPr/>
            </a:pPr>
            <a:r>
              <a:rPr lang="en-US" sz="3600">
                <a:solidFill>
                  <a:sysClr val="window" lastClr="FFFFFF">
                    <a:lumMod val="95000"/>
                  </a:sysClr>
                </a:solidFill>
                <a:latin typeface="normal Verdana"/>
              </a:rPr>
              <a:t>Already covered in our NEC changes class. Big ticket items:</a:t>
            </a:r>
          </a:p>
          <a:p>
            <a:pPr lvl="0">
              <a:buClr>
                <a:sysClr val="window" lastClr="FFFFFF"/>
              </a:buClr>
              <a:defRPr/>
            </a:pPr>
            <a:r>
              <a:rPr lang="en-US" sz="3600">
                <a:solidFill>
                  <a:srgbClr val="FFFF00"/>
                </a:solidFill>
                <a:latin typeface="normal Verdana"/>
              </a:rPr>
              <a:t>GFCI provisions will be amended out for 240v.</a:t>
            </a:r>
          </a:p>
          <a:p>
            <a:pPr lvl="0">
              <a:buClr>
                <a:sysClr val="window" lastClr="FFFFFF"/>
              </a:buClr>
              <a:defRPr/>
            </a:pPr>
            <a:r>
              <a:rPr lang="en-US" sz="3600">
                <a:solidFill>
                  <a:srgbClr val="FFFF00"/>
                </a:solidFill>
                <a:latin typeface="normal Verdana"/>
              </a:rPr>
              <a:t>Island receptacles will stay the same as 2020 NEC.</a:t>
            </a:r>
          </a:p>
          <a:p>
            <a:pPr lvl="0">
              <a:buClr>
                <a:sysClr val="window" lastClr="FFFFFF"/>
              </a:buClr>
              <a:defRPr/>
            </a:pPr>
            <a:r>
              <a:rPr lang="en-US" sz="3600">
                <a:solidFill>
                  <a:srgbClr val="FFFF00"/>
                </a:solidFill>
                <a:latin typeface="normal Verdana"/>
              </a:rPr>
              <a:t>Surge protectors to protect all new feeders/subpanels.</a:t>
            </a:r>
          </a:p>
          <a:p>
            <a:pPr lvl="0">
              <a:buClr>
                <a:sysClr val="window" lastClr="FFFFFF"/>
              </a:buClr>
              <a:defRPr/>
            </a:pPr>
            <a:r>
              <a:rPr lang="en-US" sz="3600">
                <a:solidFill>
                  <a:srgbClr val="FFFF00"/>
                </a:solidFill>
                <a:latin typeface="normal Verdana"/>
              </a:rPr>
              <a:t>Pool perimeter bonding will be either copper grid or steel concrete reinforcement, single #6 copper conductor no longer allowed.</a:t>
            </a:r>
            <a:br>
              <a:rPr lang="en-US" sz="3600">
                <a:solidFill>
                  <a:srgbClr val="FFFF00"/>
                </a:solidFill>
                <a:latin typeface="normal Verdana"/>
              </a:rPr>
            </a:br>
            <a:endParaRPr kumimoji="0" lang="en-US" sz="3600" b="0" i="0" u="none" strike="noStrike" kern="1200" cap="none" spc="0" normalizeH="0" baseline="0" noProof="0">
              <a:ln>
                <a:noFill/>
              </a:ln>
              <a:solidFill>
                <a:sysClr val="window" lastClr="FFFFFF">
                  <a:lumMod val="95000"/>
                </a:sys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8367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14EC3-722F-F41A-FB30-CF1E3BF602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31E37E-E8BE-68CD-E673-274033CA84FD}"/>
              </a:ext>
            </a:extLst>
          </p:cNvPr>
          <p:cNvSpPr>
            <a:spLocks noGrp="1"/>
          </p:cNvSpPr>
          <p:nvPr>
            <p:ph type="ctrTitle"/>
          </p:nvPr>
        </p:nvSpPr>
        <p:spPr>
          <a:xfrm>
            <a:off x="1375983" y="3075057"/>
            <a:ext cx="9440034" cy="707886"/>
          </a:xfrm>
        </p:spPr>
        <p:txBody>
          <a:bodyPr>
            <a:noAutofit/>
          </a:bodyPr>
          <a:lstStyle/>
          <a:p>
            <a:r>
              <a:rPr lang="en-US" sz="4800" cap="all">
                <a:ln w="3175" cmpd="sng">
                  <a:noFill/>
                </a:ln>
                <a:solidFill>
                  <a:schemeClr val="tx1"/>
                </a:solidFill>
                <a:effectLst/>
                <a:latin typeface="Calibri Light" panose="020F0302020204030204" pitchFamily="34" charset="0"/>
                <a:ea typeface="Calibri Light" panose="020F0302020204030204" pitchFamily="34" charset="0"/>
                <a:cs typeface="Calibri Light" panose="020F0302020204030204" pitchFamily="34" charset="0"/>
              </a:rPr>
              <a:t>Questions?</a:t>
            </a:r>
          </a:p>
        </p:txBody>
      </p:sp>
    </p:spTree>
    <p:extLst>
      <p:ext uri="{BB962C8B-B14F-4D97-AF65-F5344CB8AC3E}">
        <p14:creationId xmlns:p14="http://schemas.microsoft.com/office/powerpoint/2010/main" val="1579718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B2C919D-DDD1-A4BA-B51D-A5297A532123}"/>
              </a:ext>
            </a:extLst>
          </p:cNvPr>
          <p:cNvSpPr>
            <a:spLocks noGrp="1"/>
          </p:cNvSpPr>
          <p:nvPr>
            <p:ph type="ctrTitle"/>
          </p:nvPr>
        </p:nvSpPr>
        <p:spPr/>
        <p:txBody>
          <a:bodyPr/>
          <a:lstStyle/>
          <a:p>
            <a:r>
              <a:rPr lang="en-US"/>
              <a:t>Current Amendments </a:t>
            </a:r>
            <a:br>
              <a:rPr lang="en-US"/>
            </a:br>
            <a:r>
              <a:rPr lang="en-US"/>
              <a:t>to the 2021 IRC</a:t>
            </a:r>
          </a:p>
        </p:txBody>
      </p:sp>
      <p:sp>
        <p:nvSpPr>
          <p:cNvPr id="6" name="Subtitle 5">
            <a:extLst>
              <a:ext uri="{FF2B5EF4-FFF2-40B4-BE49-F238E27FC236}">
                <a16:creationId xmlns:a16="http://schemas.microsoft.com/office/drawing/2014/main" id="{7C7DCAD1-8E9C-1208-D472-7AD3378145BE}"/>
              </a:ext>
            </a:extLst>
          </p:cNvPr>
          <p:cNvSpPr>
            <a:spLocks noGrp="1"/>
          </p:cNvSpPr>
          <p:nvPr>
            <p:ph type="subTitle" idx="1"/>
          </p:nvPr>
        </p:nvSpPr>
        <p:spPr/>
        <p:txBody>
          <a:bodyPr/>
          <a:lstStyle/>
          <a:p>
            <a:r>
              <a:rPr lang="en-US">
                <a:hlinkClick r:id="rId2" action="ppaction://hlinkfile"/>
              </a:rPr>
              <a:t>2021 IRC- Amendments.pdf</a:t>
            </a:r>
            <a:endParaRPr lang="en-US"/>
          </a:p>
        </p:txBody>
      </p:sp>
    </p:spTree>
    <p:extLst>
      <p:ext uri="{BB962C8B-B14F-4D97-AF65-F5344CB8AC3E}">
        <p14:creationId xmlns:p14="http://schemas.microsoft.com/office/powerpoint/2010/main" val="159445649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a:latin typeface="Abadi" panose="020B0604020104020204" pitchFamily="34" charset="0"/>
              </a:rPr>
              <a:t>2024 International Building Code</a:t>
            </a:r>
          </a:p>
        </p:txBody>
      </p:sp>
      <p:sp>
        <p:nvSpPr>
          <p:cNvPr id="5" name="Subtitle 4"/>
          <p:cNvSpPr>
            <a:spLocks noGrp="1"/>
          </p:cNvSpPr>
          <p:nvPr>
            <p:ph type="subTitle" idx="1"/>
          </p:nvPr>
        </p:nvSpPr>
        <p:spPr/>
        <p:txBody>
          <a:bodyPr>
            <a:normAutofit fontScale="85000" lnSpcReduction="20000"/>
          </a:bodyPr>
          <a:lstStyle/>
          <a:p>
            <a:endParaRPr lang="en-US" sz="6000"/>
          </a:p>
          <a:p>
            <a:r>
              <a:rPr lang="en-US" sz="6000">
                <a:latin typeface="Abadi" panose="020B0604020104020204" pitchFamily="34" charset="0"/>
              </a:rPr>
              <a:t>Significant Changes</a:t>
            </a:r>
          </a:p>
        </p:txBody>
      </p:sp>
    </p:spTree>
    <p:extLst>
      <p:ext uri="{BB962C8B-B14F-4D97-AF65-F5344CB8AC3E}">
        <p14:creationId xmlns:p14="http://schemas.microsoft.com/office/powerpoint/2010/main" val="329444493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DF397A-A44D-8641-7A94-E04A6158C349}"/>
              </a:ext>
            </a:extLst>
          </p:cNvPr>
          <p:cNvSpPr>
            <a:spLocks noGrp="1"/>
          </p:cNvSpPr>
          <p:nvPr>
            <p:ph idx="1"/>
          </p:nvPr>
        </p:nvSpPr>
        <p:spPr>
          <a:xfrm>
            <a:off x="185057" y="1427163"/>
            <a:ext cx="11821886" cy="5289322"/>
          </a:xfrm>
        </p:spPr>
        <p:txBody>
          <a:bodyPr>
            <a:normAutofit/>
          </a:bodyPr>
          <a:lstStyle/>
          <a:p>
            <a:pPr>
              <a:buClr>
                <a:srgbClr val="0070C0"/>
              </a:buClr>
            </a:pPr>
            <a:r>
              <a:rPr lang="en-US" sz="3600" b="1">
                <a:solidFill>
                  <a:srgbClr val="0070C0"/>
                </a:solidFill>
                <a:latin typeface="Abadi" panose="020B0604020104020204" pitchFamily="34" charset="0"/>
              </a:rPr>
              <a:t>Section 105.2 – Work exempt from permit. (Modification)</a:t>
            </a:r>
          </a:p>
          <a:p>
            <a:pPr lvl="1">
              <a:buClr>
                <a:srgbClr val="0070C0"/>
              </a:buClr>
            </a:pPr>
            <a:r>
              <a:rPr lang="en-US" sz="2800">
                <a:latin typeface="Abadi" panose="020B0604020104020204" pitchFamily="34" charset="0"/>
              </a:rPr>
              <a:t>The exemption from a building permit is no longer applicable to limited-height fences that are utilized as required barriers surrounding swimming pools and spas.</a:t>
            </a:r>
          </a:p>
          <a:p>
            <a:pPr>
              <a:buClr>
                <a:srgbClr val="0070C0"/>
              </a:buClr>
            </a:pPr>
            <a:r>
              <a:rPr lang="en-US" sz="2800">
                <a:solidFill>
                  <a:srgbClr val="0070C0"/>
                </a:solidFill>
                <a:latin typeface="Abadi" panose="020B0604020104020204" pitchFamily="34" charset="0"/>
              </a:rPr>
              <a:t>Exemptions from permit requirements of this code shall not be deemed to grant authorization for any work to be done in any manner in violation of the provisions of this code or any other laws or ordinances of this jurisdiction. Permits shall not be required for the following:</a:t>
            </a:r>
          </a:p>
          <a:p>
            <a:pPr lvl="2">
              <a:buClr>
                <a:srgbClr val="0070C0"/>
              </a:buClr>
            </a:pPr>
            <a:r>
              <a:rPr lang="en-US" sz="2400">
                <a:solidFill>
                  <a:srgbClr val="0070C0"/>
                </a:solidFill>
                <a:latin typeface="Abadi" panose="020B0604020104020204" pitchFamily="34" charset="0"/>
              </a:rPr>
              <a:t>2. Fences, </a:t>
            </a:r>
            <a:r>
              <a:rPr lang="en-US" sz="2400">
                <a:solidFill>
                  <a:srgbClr val="FF0000"/>
                </a:solidFill>
                <a:latin typeface="Abadi" panose="020B0604020104020204" pitchFamily="34" charset="0"/>
              </a:rPr>
              <a:t>other than swimming pool barriers</a:t>
            </a:r>
            <a:r>
              <a:rPr lang="en-US" sz="2400">
                <a:solidFill>
                  <a:srgbClr val="0070C0"/>
                </a:solidFill>
                <a:latin typeface="Abadi" panose="020B0604020104020204" pitchFamily="34" charset="0"/>
              </a:rPr>
              <a:t>, not over 7 feet high.</a:t>
            </a:r>
          </a:p>
          <a:p>
            <a:pPr lvl="2">
              <a:buClr>
                <a:srgbClr val="0070C0"/>
              </a:buClr>
            </a:pPr>
            <a:r>
              <a:rPr lang="en-US" sz="2400" b="1">
                <a:solidFill>
                  <a:srgbClr val="00B050"/>
                </a:solidFill>
                <a:latin typeface="Abadi" panose="020B0604020104020204" pitchFamily="34" charset="0"/>
              </a:rPr>
              <a:t>WE ARE AMENDING ITEM 2. TO READ “FENCES NOT OVER 7 FEET HIGH”</a:t>
            </a:r>
          </a:p>
        </p:txBody>
      </p:sp>
      <p:sp>
        <p:nvSpPr>
          <p:cNvPr id="4" name="Title 1">
            <a:extLst>
              <a:ext uri="{FF2B5EF4-FFF2-40B4-BE49-F238E27FC236}">
                <a16:creationId xmlns:a16="http://schemas.microsoft.com/office/drawing/2014/main" id="{17F678BF-A1C0-1056-E124-3BFD65CF846D}"/>
              </a:ext>
            </a:extLst>
          </p:cNvPr>
          <p:cNvSpPr txBox="1">
            <a:spLocks/>
          </p:cNvSpPr>
          <p:nvPr/>
        </p:nvSpPr>
        <p:spPr>
          <a:xfrm>
            <a:off x="1158081" y="273171"/>
            <a:ext cx="9875838" cy="653208"/>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rgbClr val="0070C0"/>
                </a:solidFill>
                <a:effectLst/>
                <a:uLnTx/>
                <a:uFillTx/>
                <a:latin typeface="Abadi" panose="020B0604020104020204" pitchFamily="34" charset="0"/>
                <a:ea typeface="+mj-ea"/>
                <a:cs typeface="+mj-cs"/>
              </a:rPr>
              <a:t>Minor Changes</a:t>
            </a:r>
          </a:p>
        </p:txBody>
      </p:sp>
    </p:spTree>
    <p:extLst>
      <p:ext uri="{BB962C8B-B14F-4D97-AF65-F5344CB8AC3E}">
        <p14:creationId xmlns:p14="http://schemas.microsoft.com/office/powerpoint/2010/main" val="429985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309A71-3A4E-F628-02DC-BEE2CEF786D8}"/>
              </a:ext>
            </a:extLst>
          </p:cNvPr>
          <p:cNvSpPr>
            <a:spLocks noGrp="1"/>
          </p:cNvSpPr>
          <p:nvPr>
            <p:ph idx="1"/>
          </p:nvPr>
        </p:nvSpPr>
        <p:spPr>
          <a:xfrm>
            <a:off x="487680" y="1028700"/>
            <a:ext cx="8654306" cy="5135880"/>
          </a:xfrm>
        </p:spPr>
        <p:txBody>
          <a:bodyPr>
            <a:normAutofit/>
          </a:bodyPr>
          <a:lstStyle/>
          <a:p>
            <a:pPr>
              <a:buClr>
                <a:srgbClr val="0070C0"/>
              </a:buClr>
            </a:pPr>
            <a:r>
              <a:rPr lang="en-US" sz="2600" b="1">
                <a:latin typeface="Abadi" panose="020B0604020104020204" pitchFamily="34" charset="0"/>
              </a:rPr>
              <a:t>Section 718.2.1 – </a:t>
            </a:r>
            <a:r>
              <a:rPr lang="en-US" sz="2600" b="1" err="1">
                <a:latin typeface="Abadi" panose="020B0604020104020204" pitchFamily="34" charset="0"/>
              </a:rPr>
              <a:t>Fireblocking</a:t>
            </a:r>
            <a:r>
              <a:rPr lang="en-US" sz="2600" b="1">
                <a:latin typeface="Abadi" panose="020B0604020104020204" pitchFamily="34" charset="0"/>
              </a:rPr>
              <a:t> materials.  </a:t>
            </a:r>
            <a:r>
              <a:rPr lang="en-US" sz="1700" b="1">
                <a:solidFill>
                  <a:srgbClr val="0070C0"/>
                </a:solidFill>
                <a:latin typeface="Abadi" panose="020B0604020104020204" pitchFamily="34" charset="0"/>
              </a:rPr>
              <a:t>(Addition)</a:t>
            </a:r>
          </a:p>
          <a:p>
            <a:pPr lvl="1">
              <a:buClr>
                <a:srgbClr val="0070C0"/>
              </a:buClr>
            </a:pPr>
            <a:r>
              <a:rPr lang="en-US" sz="1900">
                <a:solidFill>
                  <a:srgbClr val="0070C0"/>
                </a:solidFill>
                <a:latin typeface="Abadi" panose="020B0604020104020204" pitchFamily="34" charset="0"/>
              </a:rPr>
              <a:t>One thickness of 19/32-inch fire-retardant-treated wood structural panel has been added to the listing of materials permitted to be used as </a:t>
            </a:r>
            <a:r>
              <a:rPr lang="en-US" sz="1900" err="1">
                <a:solidFill>
                  <a:srgbClr val="0070C0"/>
                </a:solidFill>
                <a:latin typeface="Abadi" panose="020B0604020104020204" pitchFamily="34" charset="0"/>
              </a:rPr>
              <a:t>fireblocking</a:t>
            </a:r>
            <a:r>
              <a:rPr lang="en-US" sz="1900">
                <a:solidFill>
                  <a:srgbClr val="0070C0"/>
                </a:solidFill>
                <a:latin typeface="Abadi" panose="020B0604020104020204" pitchFamily="34" charset="0"/>
              </a:rPr>
              <a:t>.</a:t>
            </a:r>
          </a:p>
          <a:p>
            <a:pPr>
              <a:buClr>
                <a:srgbClr val="0070C0"/>
              </a:buClr>
            </a:pPr>
            <a:r>
              <a:rPr lang="en-US" sz="2600" b="1">
                <a:latin typeface="Abadi" panose="020B0604020104020204" pitchFamily="34" charset="0"/>
              </a:rPr>
              <a:t>Section 1014.3 – Lateral location of handrails. </a:t>
            </a:r>
            <a:r>
              <a:rPr lang="en-US" sz="1700" b="1">
                <a:solidFill>
                  <a:srgbClr val="0070C0"/>
                </a:solidFill>
                <a:latin typeface="Abadi" panose="020B0604020104020204" pitchFamily="34" charset="0"/>
              </a:rPr>
              <a:t>(Modification)</a:t>
            </a:r>
          </a:p>
          <a:p>
            <a:pPr lvl="2">
              <a:buClr>
                <a:srgbClr val="0070C0"/>
              </a:buClr>
            </a:pPr>
            <a:r>
              <a:rPr lang="en-US" sz="1500">
                <a:latin typeface="Abadi" panose="020B0604020104020204" pitchFamily="34" charset="0"/>
              </a:rPr>
              <a:t>To ensure that handrails can easily be reached and usable, the code establishes a maximum horizontal distance the handrail can be placed from the walking surface of a stair tread, stepped aisle and ramped aisle.</a:t>
            </a:r>
            <a:endParaRPr lang="en-US" sz="1500" b="1">
              <a:solidFill>
                <a:srgbClr val="0070C0"/>
              </a:solidFill>
              <a:latin typeface="Abadi" panose="020B0604020104020204" pitchFamily="34" charset="0"/>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a:ln>
                  <a:noFill/>
                </a:ln>
                <a:solidFill>
                  <a:srgbClr val="0070C0"/>
                </a:solidFill>
                <a:effectLst/>
                <a:uLnTx/>
                <a:uFillTx/>
                <a:latin typeface="Abadi" panose="020B0604020104020204" pitchFamily="34" charset="0"/>
                <a:ea typeface="+mn-ea"/>
                <a:cs typeface="+mn-cs"/>
              </a:rPr>
              <a:t>Handrails located outward from the edge of the walking surface of flights of stairways, ramps, stepped aisles and ramped aisles </a:t>
            </a:r>
            <a:r>
              <a:rPr kumimoji="0" lang="en-US" sz="1900" b="0" i="0" u="sng" strike="noStrike" kern="1200" cap="none" spc="0" normalizeH="0" baseline="0" noProof="0">
                <a:ln>
                  <a:noFill/>
                </a:ln>
                <a:solidFill>
                  <a:srgbClr val="0070C0"/>
                </a:solidFill>
                <a:effectLst/>
                <a:uLnTx/>
                <a:uFillTx/>
                <a:latin typeface="Abadi" panose="020B0604020104020204" pitchFamily="34" charset="0"/>
                <a:ea typeface="+mn-ea"/>
                <a:cs typeface="+mn-cs"/>
              </a:rPr>
              <a:t>shall be located 6 inches or less measured horizontally from the edge of the walking surface</a:t>
            </a:r>
            <a:r>
              <a:rPr kumimoji="0" lang="en-US" sz="1900" b="0" i="0" u="none" strike="noStrike" kern="1200" cap="none" spc="0" normalizeH="0" baseline="0" noProof="0">
                <a:ln>
                  <a:noFill/>
                </a:ln>
                <a:solidFill>
                  <a:srgbClr val="0070C0"/>
                </a:solidFill>
                <a:effectLst/>
                <a:uLnTx/>
                <a:uFillTx/>
                <a:latin typeface="Abadi" panose="020B0604020104020204" pitchFamily="34" charset="0"/>
                <a:ea typeface="+mn-ea"/>
                <a:cs typeface="+mn-cs"/>
              </a:rPr>
              <a:t>.  Handrails projecting into the width of the walking surface shall comply with Section 1014.9.</a:t>
            </a:r>
          </a:p>
          <a:p>
            <a:pPr lvl="1">
              <a:buClr>
                <a:srgbClr val="0070C0"/>
              </a:buClr>
            </a:pPr>
            <a:endParaRPr lang="en-US" sz="2100" b="1">
              <a:solidFill>
                <a:srgbClr val="0070C0"/>
              </a:solidFill>
              <a:latin typeface="Abadi" panose="020B0604020104020204" pitchFamily="34" charset="0"/>
            </a:endParaRPr>
          </a:p>
          <a:p>
            <a:pPr>
              <a:buClr>
                <a:srgbClr val="0070C0"/>
              </a:buClr>
            </a:pPr>
            <a:endParaRPr lang="en-US" sz="2300">
              <a:solidFill>
                <a:srgbClr val="0070C0"/>
              </a:solidFill>
              <a:latin typeface="Abadi" panose="020B0604020104020204" pitchFamily="34" charset="0"/>
            </a:endParaRPr>
          </a:p>
          <a:p>
            <a:pPr marL="274320" lvl="1" indent="0">
              <a:buClr>
                <a:srgbClr val="0070C0"/>
              </a:buClr>
              <a:buNone/>
            </a:pPr>
            <a:endParaRPr lang="en-US" sz="2100">
              <a:solidFill>
                <a:srgbClr val="0070C0"/>
              </a:solidFill>
              <a:latin typeface="Abadi" panose="020B0604020104020204" pitchFamily="34" charset="0"/>
            </a:endParaRPr>
          </a:p>
          <a:p>
            <a:pPr lvl="1">
              <a:buClr>
                <a:srgbClr val="0070C0"/>
              </a:buClr>
              <a:buFont typeface="Arial" panose="020B0604020202020204" pitchFamily="34" charset="0"/>
              <a:buChar char="•"/>
            </a:pPr>
            <a:endParaRPr lang="en-US" sz="2100">
              <a:solidFill>
                <a:srgbClr val="0070C0"/>
              </a:solidFill>
              <a:latin typeface="Abadi" panose="020B0604020104020204" pitchFamily="34" charset="0"/>
            </a:endParaRPr>
          </a:p>
          <a:p>
            <a:pPr lvl="1">
              <a:buClr>
                <a:srgbClr val="0070C0"/>
              </a:buClr>
              <a:buFont typeface="Arial" panose="020B0604020202020204" pitchFamily="34" charset="0"/>
              <a:buChar char="•"/>
            </a:pPr>
            <a:endParaRPr lang="en-US" sz="2100">
              <a:solidFill>
                <a:srgbClr val="0070C0"/>
              </a:solidFill>
              <a:latin typeface="Abadi" panose="020B0604020104020204" pitchFamily="34" charset="0"/>
            </a:endParaRPr>
          </a:p>
          <a:p>
            <a:endParaRPr lang="en-US"/>
          </a:p>
        </p:txBody>
      </p:sp>
      <p:sp>
        <p:nvSpPr>
          <p:cNvPr id="4" name="Title 1">
            <a:extLst>
              <a:ext uri="{FF2B5EF4-FFF2-40B4-BE49-F238E27FC236}">
                <a16:creationId xmlns:a16="http://schemas.microsoft.com/office/drawing/2014/main" id="{F63EA087-1915-CBB3-CC46-26F40B49606D}"/>
              </a:ext>
            </a:extLst>
          </p:cNvPr>
          <p:cNvSpPr>
            <a:spLocks noGrp="1"/>
          </p:cNvSpPr>
          <p:nvPr>
            <p:ph type="title"/>
          </p:nvPr>
        </p:nvSpPr>
        <p:spPr>
          <a:xfrm>
            <a:off x="1158081" y="273171"/>
            <a:ext cx="9875838" cy="653208"/>
          </a:xfrm>
        </p:spPr>
        <p:txBody>
          <a:bodyPr>
            <a:normAutofit fontScale="90000"/>
          </a:bodyPr>
          <a:lstStyle/>
          <a:p>
            <a:pPr algn="ctr"/>
            <a:r>
              <a:rPr lang="en-US" b="1">
                <a:latin typeface="Abadi" panose="020B0604020104020204" pitchFamily="34" charset="0"/>
              </a:rPr>
              <a:t>Minor Changes Cont.</a:t>
            </a:r>
          </a:p>
        </p:txBody>
      </p:sp>
      <p:pic>
        <p:nvPicPr>
          <p:cNvPr id="1026" name="Picture 2">
            <a:extLst>
              <a:ext uri="{FF2B5EF4-FFF2-40B4-BE49-F238E27FC236}">
                <a16:creationId xmlns:a16="http://schemas.microsoft.com/office/drawing/2014/main" id="{58586AF4-6A9C-9491-DDB2-C0E4F73A3F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2138" y="2659711"/>
            <a:ext cx="2366775" cy="3765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249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CB37C2-AD51-CC45-F2AC-159D5663A7DE}"/>
              </a:ext>
            </a:extLst>
          </p:cNvPr>
          <p:cNvSpPr>
            <a:spLocks noGrp="1"/>
          </p:cNvSpPr>
          <p:nvPr>
            <p:ph idx="1"/>
          </p:nvPr>
        </p:nvSpPr>
        <p:spPr>
          <a:xfrm>
            <a:off x="493199" y="1238103"/>
            <a:ext cx="6559522" cy="4038600"/>
          </a:xfrm>
        </p:spPr>
        <p:txBody>
          <a:bodyPr>
            <a:normAutofit/>
          </a:bodyPr>
          <a:lstStyle/>
          <a:p>
            <a:r>
              <a:rPr lang="en-US" sz="2400" b="1">
                <a:latin typeface="Abadi" panose="020B0604020104020204" pitchFamily="34" charset="0"/>
              </a:rPr>
              <a:t>Section 707.8 – Fire barrier joints. </a:t>
            </a:r>
            <a:r>
              <a:rPr lang="en-US" sz="1600" b="1">
                <a:solidFill>
                  <a:srgbClr val="0070C0"/>
                </a:solidFill>
                <a:latin typeface="Abadi" panose="020B0604020104020204" pitchFamily="34" charset="0"/>
              </a:rPr>
              <a:t>(Clarification)</a:t>
            </a:r>
          </a:p>
          <a:p>
            <a:pPr lvl="1"/>
            <a:r>
              <a:rPr lang="en-US" sz="1400">
                <a:latin typeface="Abadi" panose="020B0604020104020204" pitchFamily="34" charset="0"/>
              </a:rPr>
              <a:t>Joint requirements now apply to the intersection of fire barriers and other fire-resistance-rated wall assemblies (e.g. smoke barriers) and not solely to exterior wall assemblies. Joints requirements shall comply with Section 715.</a:t>
            </a:r>
          </a:p>
          <a:p>
            <a:r>
              <a:rPr lang="en-US">
                <a:solidFill>
                  <a:srgbClr val="0070C0"/>
                </a:solidFill>
                <a:latin typeface="Abadi" panose="020B0604020104020204" pitchFamily="34" charset="0"/>
              </a:rPr>
              <a:t>Joints made in or between fire barriers, and joints made at the intersection of fire barriers with the underside of a fire-resistance-rated floor or roof sheathing, slab or deck above, and </a:t>
            </a:r>
            <a:r>
              <a:rPr lang="en-US" u="sng">
                <a:solidFill>
                  <a:srgbClr val="0070C0"/>
                </a:solidFill>
                <a:latin typeface="Abadi" panose="020B0604020104020204" pitchFamily="34" charset="0"/>
              </a:rPr>
              <a:t>with other fire-resistance-rated wall assemblies</a:t>
            </a:r>
            <a:r>
              <a:rPr lang="en-US">
                <a:solidFill>
                  <a:srgbClr val="0070C0"/>
                </a:solidFill>
                <a:latin typeface="Abadi" panose="020B0604020104020204" pitchFamily="34" charset="0"/>
              </a:rPr>
              <a:t> shall comply with Section 715.</a:t>
            </a:r>
          </a:p>
        </p:txBody>
      </p:sp>
      <p:sp>
        <p:nvSpPr>
          <p:cNvPr id="4" name="Title 1">
            <a:extLst>
              <a:ext uri="{FF2B5EF4-FFF2-40B4-BE49-F238E27FC236}">
                <a16:creationId xmlns:a16="http://schemas.microsoft.com/office/drawing/2014/main" id="{EF546C40-840C-BB8D-7177-826FC8FBC652}"/>
              </a:ext>
            </a:extLst>
          </p:cNvPr>
          <p:cNvSpPr txBox="1">
            <a:spLocks noGrp="1"/>
          </p:cNvSpPr>
          <p:nvPr>
            <p:ph type="title"/>
          </p:nvPr>
        </p:nvSpPr>
        <p:spPr>
          <a:xfrm>
            <a:off x="1140033" y="258215"/>
            <a:ext cx="9875838" cy="624241"/>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latin typeface="Abadi" panose="020B0604020104020204" pitchFamily="34" charset="0"/>
              </a:rPr>
              <a:t>Minor Changes Cont.</a:t>
            </a:r>
          </a:p>
        </p:txBody>
      </p:sp>
      <p:pic>
        <p:nvPicPr>
          <p:cNvPr id="6" name="Picture 5">
            <a:extLst>
              <a:ext uri="{FF2B5EF4-FFF2-40B4-BE49-F238E27FC236}">
                <a16:creationId xmlns:a16="http://schemas.microsoft.com/office/drawing/2014/main" id="{06E5CAA9-BD38-DD6B-52EB-B8924936C255}"/>
              </a:ext>
            </a:extLst>
          </p:cNvPr>
          <p:cNvPicPr>
            <a:picLocks noChangeAspect="1"/>
          </p:cNvPicPr>
          <p:nvPr/>
        </p:nvPicPr>
        <p:blipFill>
          <a:blip r:embed="rId2"/>
          <a:stretch>
            <a:fillRect/>
          </a:stretch>
        </p:blipFill>
        <p:spPr>
          <a:xfrm>
            <a:off x="7160511" y="2686299"/>
            <a:ext cx="4295775" cy="3257550"/>
          </a:xfrm>
          <a:prstGeom prst="rect">
            <a:avLst/>
          </a:prstGeom>
        </p:spPr>
      </p:pic>
      <p:sp>
        <p:nvSpPr>
          <p:cNvPr id="8" name="TextBox 7">
            <a:extLst>
              <a:ext uri="{FF2B5EF4-FFF2-40B4-BE49-F238E27FC236}">
                <a16:creationId xmlns:a16="http://schemas.microsoft.com/office/drawing/2014/main" id="{46860C0A-1CB3-026D-5E0D-295C1F921522}"/>
              </a:ext>
            </a:extLst>
          </p:cNvPr>
          <p:cNvSpPr txBox="1"/>
          <p:nvPr/>
        </p:nvSpPr>
        <p:spPr>
          <a:xfrm>
            <a:off x="5790867" y="5953454"/>
            <a:ext cx="6095334"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orbel" panose="020B0503020204020204"/>
                <a:ea typeface="+mn-ea"/>
                <a:cs typeface="+mn-cs"/>
              </a:rPr>
              <a:t>Joint requirements apply at intersection of fire barriers and other fire-resistance-rated wall assemblies.</a:t>
            </a:r>
          </a:p>
        </p:txBody>
      </p:sp>
    </p:spTree>
    <p:extLst>
      <p:ext uri="{BB962C8B-B14F-4D97-AF65-F5344CB8AC3E}">
        <p14:creationId xmlns:p14="http://schemas.microsoft.com/office/powerpoint/2010/main" val="209884308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FD238-A244-6088-FA6E-522EF86F4923}"/>
              </a:ext>
            </a:extLst>
          </p:cNvPr>
          <p:cNvSpPr>
            <a:spLocks noGrp="1"/>
          </p:cNvSpPr>
          <p:nvPr>
            <p:ph type="title"/>
          </p:nvPr>
        </p:nvSpPr>
        <p:spPr>
          <a:xfrm>
            <a:off x="1230464" y="454549"/>
            <a:ext cx="9875520" cy="797781"/>
          </a:xfrm>
        </p:spPr>
        <p:txBody>
          <a:bodyPr>
            <a:normAutofit/>
          </a:bodyPr>
          <a:lstStyle/>
          <a:p>
            <a:pPr algn="ctr"/>
            <a:r>
              <a:rPr lang="en-US" b="1">
                <a:latin typeface="Abadi" panose="020B0604020104020204" pitchFamily="34" charset="0"/>
              </a:rPr>
              <a:t>411.1 – Puzzle room means of egress.</a:t>
            </a:r>
          </a:p>
        </p:txBody>
      </p:sp>
      <p:sp>
        <p:nvSpPr>
          <p:cNvPr id="3" name="Content Placeholder 2">
            <a:extLst>
              <a:ext uri="{FF2B5EF4-FFF2-40B4-BE49-F238E27FC236}">
                <a16:creationId xmlns:a16="http://schemas.microsoft.com/office/drawing/2014/main" id="{CBCD4A4E-2EF6-790C-9D20-010F6CE6EB43}"/>
              </a:ext>
            </a:extLst>
          </p:cNvPr>
          <p:cNvSpPr>
            <a:spLocks noGrp="1"/>
          </p:cNvSpPr>
          <p:nvPr>
            <p:ph idx="1"/>
          </p:nvPr>
        </p:nvSpPr>
        <p:spPr>
          <a:xfrm>
            <a:off x="552092" y="1586286"/>
            <a:ext cx="10463780" cy="4883526"/>
          </a:xfrm>
        </p:spPr>
        <p:txBody>
          <a:bodyPr>
            <a:normAutofit fontScale="77500" lnSpcReduction="20000"/>
          </a:bodyPr>
          <a:lstStyle/>
          <a:p>
            <a:r>
              <a:rPr lang="en-US" sz="2400" b="1">
                <a:solidFill>
                  <a:srgbClr val="0070C0"/>
                </a:solidFill>
                <a:latin typeface="Abadi" panose="020B0604020104020204" pitchFamily="34" charset="0"/>
              </a:rPr>
              <a:t>Modification</a:t>
            </a:r>
            <a:r>
              <a:rPr lang="en-US" sz="2400" b="1">
                <a:latin typeface="Abadi" panose="020B0604020104020204" pitchFamily="34" charset="0"/>
              </a:rPr>
              <a:t> - </a:t>
            </a:r>
            <a:r>
              <a:rPr lang="en-US" sz="2400">
                <a:latin typeface="Abadi" panose="020B0604020104020204" pitchFamily="34" charset="0"/>
              </a:rPr>
              <a:t>Puzzle rooms are no longer required to comply with the provisions applicable to special amusement areas where the means of egress meets the fundamental requirements of Chapter 10.</a:t>
            </a:r>
          </a:p>
          <a:p>
            <a:r>
              <a:rPr lang="en-US" sz="2400" b="1">
                <a:latin typeface="Abadi" panose="020B0604020104020204" pitchFamily="34" charset="0"/>
              </a:rPr>
              <a:t>411.1-General. </a:t>
            </a:r>
            <a:r>
              <a:rPr lang="en-US" sz="2400">
                <a:latin typeface="Abadi" panose="020B0604020104020204" pitchFamily="34" charset="0"/>
              </a:rPr>
              <a:t>Special amusement areas having an occupant load of 50 or more shall comply with the requirements for the appropriate Group A occupancy and </a:t>
            </a:r>
            <a:r>
              <a:rPr lang="en-US" sz="2400">
                <a:solidFill>
                  <a:srgbClr val="0070C0"/>
                </a:solidFill>
                <a:latin typeface="Abadi" panose="020B0604020104020204" pitchFamily="34" charset="0"/>
              </a:rPr>
              <a:t>Sections 411.1 </a:t>
            </a:r>
            <a:r>
              <a:rPr lang="en-US" sz="2400">
                <a:latin typeface="Abadi" panose="020B0604020104020204" pitchFamily="34" charset="0"/>
              </a:rPr>
              <a:t>through </a:t>
            </a:r>
            <a:r>
              <a:rPr lang="en-US" sz="2400">
                <a:solidFill>
                  <a:srgbClr val="0070C0"/>
                </a:solidFill>
                <a:latin typeface="Abadi" panose="020B0604020104020204" pitchFamily="34" charset="0"/>
              </a:rPr>
              <a:t>411.6</a:t>
            </a:r>
            <a:r>
              <a:rPr lang="en-US" sz="2400">
                <a:latin typeface="Abadi" panose="020B0604020104020204" pitchFamily="34" charset="0"/>
              </a:rPr>
              <a:t> </a:t>
            </a:r>
            <a:r>
              <a:rPr lang="en-US" sz="2400" strike="sngStrike">
                <a:solidFill>
                  <a:schemeClr val="accent1"/>
                </a:solidFill>
                <a:latin typeface="Abadi" panose="020B0604020104020204" pitchFamily="34" charset="0"/>
              </a:rPr>
              <a:t>411.7</a:t>
            </a:r>
            <a:r>
              <a:rPr lang="en-US" sz="2400">
                <a:latin typeface="Abadi" panose="020B0604020104020204" pitchFamily="34" charset="0"/>
              </a:rPr>
              <a:t> . Special amusement areas having an occupant load of less than 50 shall comply with the requirements for a Group B occupancy and </a:t>
            </a:r>
            <a:r>
              <a:rPr lang="en-US" sz="2400">
                <a:solidFill>
                  <a:srgbClr val="0070C0"/>
                </a:solidFill>
                <a:latin typeface="Abadi" panose="020B0604020104020204" pitchFamily="34" charset="0"/>
              </a:rPr>
              <a:t>Sections 411.1 </a:t>
            </a:r>
            <a:r>
              <a:rPr lang="en-US" sz="2400">
                <a:latin typeface="Abadi" panose="020B0604020104020204" pitchFamily="34" charset="0"/>
              </a:rPr>
              <a:t>through </a:t>
            </a:r>
            <a:r>
              <a:rPr lang="en-US" sz="2400">
                <a:solidFill>
                  <a:srgbClr val="0070C0"/>
                </a:solidFill>
                <a:latin typeface="Abadi" panose="020B0604020104020204" pitchFamily="34" charset="0"/>
              </a:rPr>
              <a:t>411.6</a:t>
            </a:r>
            <a:r>
              <a:rPr lang="en-US" sz="2400">
                <a:latin typeface="Abadi" panose="020B0604020104020204" pitchFamily="34" charset="0"/>
              </a:rPr>
              <a:t> </a:t>
            </a:r>
            <a:r>
              <a:rPr lang="en-US" sz="2400" strike="sngStrike">
                <a:solidFill>
                  <a:schemeClr val="accent1"/>
                </a:solidFill>
                <a:latin typeface="Abadi" panose="020B0604020104020204" pitchFamily="34" charset="0"/>
              </a:rPr>
              <a:t>411.7</a:t>
            </a:r>
            <a:r>
              <a:rPr lang="en-US" sz="2400">
                <a:solidFill>
                  <a:schemeClr val="accent1"/>
                </a:solidFill>
                <a:latin typeface="Abadi" panose="020B0604020104020204" pitchFamily="34" charset="0"/>
              </a:rPr>
              <a:t>.</a:t>
            </a:r>
          </a:p>
          <a:p>
            <a:pPr lvl="1"/>
            <a:r>
              <a:rPr lang="en-US" sz="2200">
                <a:latin typeface="Abadi" panose="020B0604020104020204" pitchFamily="34" charset="0"/>
              </a:rPr>
              <a:t>Exceptions:</a:t>
            </a:r>
          </a:p>
          <a:p>
            <a:pPr lvl="2"/>
            <a:r>
              <a:rPr lang="en-US" sz="2000">
                <a:latin typeface="Abadi" panose="020B0604020104020204" pitchFamily="34" charset="0"/>
              </a:rPr>
              <a:t>1. Special amusement areas that are without walls or a roof and constructed to prevent the accumulation of smoke </a:t>
            </a:r>
            <a:r>
              <a:rPr lang="en-US" sz="2000" strike="sngStrike">
                <a:solidFill>
                  <a:schemeClr val="accent1"/>
                </a:solidFill>
                <a:latin typeface="Abadi" panose="020B0604020104020204" pitchFamily="34" charset="0"/>
              </a:rPr>
              <a:t>need</a:t>
            </a:r>
            <a:r>
              <a:rPr lang="en-US" sz="2000">
                <a:solidFill>
                  <a:schemeClr val="accent1"/>
                </a:solidFill>
                <a:latin typeface="Abadi" panose="020B0604020104020204" pitchFamily="34" charset="0"/>
              </a:rPr>
              <a:t> </a:t>
            </a:r>
            <a:r>
              <a:rPr lang="en-US" sz="2000">
                <a:solidFill>
                  <a:srgbClr val="0070C0"/>
                </a:solidFill>
                <a:latin typeface="Abadi" panose="020B0604020104020204" pitchFamily="34" charset="0"/>
              </a:rPr>
              <a:t>are</a:t>
            </a:r>
            <a:r>
              <a:rPr lang="en-US" sz="2000">
                <a:solidFill>
                  <a:schemeClr val="accent1"/>
                </a:solidFill>
                <a:latin typeface="Abadi" panose="020B0604020104020204" pitchFamily="34" charset="0"/>
              </a:rPr>
              <a:t> </a:t>
            </a:r>
            <a:r>
              <a:rPr lang="en-US" sz="2000">
                <a:latin typeface="Abadi" panose="020B0604020104020204" pitchFamily="34" charset="0"/>
              </a:rPr>
              <a:t>not</a:t>
            </a:r>
            <a:r>
              <a:rPr lang="en-US" sz="2000">
                <a:solidFill>
                  <a:srgbClr val="0070C0"/>
                </a:solidFill>
                <a:latin typeface="Abadi" panose="020B0604020104020204" pitchFamily="34" charset="0"/>
              </a:rPr>
              <a:t> required </a:t>
            </a:r>
            <a:r>
              <a:rPr lang="en-US" sz="2000">
                <a:latin typeface="Abadi" panose="020B0604020104020204" pitchFamily="34" charset="0"/>
              </a:rPr>
              <a:t>to comply with this section.</a:t>
            </a:r>
          </a:p>
          <a:p>
            <a:pPr lvl="2"/>
            <a:r>
              <a:rPr lang="en-US" sz="2000" u="sng">
                <a:solidFill>
                  <a:srgbClr val="0070C0"/>
                </a:solidFill>
                <a:latin typeface="Abadi" panose="020B0604020104020204" pitchFamily="34" charset="0"/>
              </a:rPr>
              <a:t>2. Puzzle rooms provided with a means of egress that is unlocked, readily identifiable and always available are not required to comply with this section.</a:t>
            </a:r>
          </a:p>
          <a:p>
            <a:r>
              <a:rPr lang="en-US" sz="2400" b="1">
                <a:solidFill>
                  <a:srgbClr val="0070C0"/>
                </a:solidFill>
                <a:latin typeface="Abadi" panose="020B0604020104020204" pitchFamily="34" charset="0"/>
              </a:rPr>
              <a:t>Section 411.5 </a:t>
            </a:r>
            <a:r>
              <a:rPr lang="en-US" sz="2400">
                <a:solidFill>
                  <a:srgbClr val="0070C0"/>
                </a:solidFill>
                <a:latin typeface="Abadi" panose="020B0604020104020204" pitchFamily="34" charset="0"/>
              </a:rPr>
              <a:t>has been deleted</a:t>
            </a:r>
          </a:p>
          <a:p>
            <a:r>
              <a:rPr lang="en-US" sz="2400" b="1" strike="sngStrike">
                <a:solidFill>
                  <a:schemeClr val="accent1"/>
                </a:solidFill>
                <a:latin typeface="Abadi" panose="020B0604020104020204" pitchFamily="34" charset="0"/>
              </a:rPr>
              <a:t>411.5 Puzzle room exiting. </a:t>
            </a:r>
            <a:r>
              <a:rPr lang="en-US" sz="2400" strike="sngStrike">
                <a:solidFill>
                  <a:schemeClr val="accent1"/>
                </a:solidFill>
                <a:latin typeface="Abadi" panose="020B0604020104020204" pitchFamily="34" charset="0"/>
              </a:rPr>
              <a:t>Puzzle room exiting shall comply with one of the following:</a:t>
            </a:r>
          </a:p>
          <a:p>
            <a:pPr lvl="1"/>
            <a:r>
              <a:rPr lang="en-US" sz="2200" strike="sngStrike">
                <a:solidFill>
                  <a:schemeClr val="accent1"/>
                </a:solidFill>
                <a:latin typeface="Abadi" panose="020B0604020104020204" pitchFamily="34" charset="0"/>
              </a:rPr>
              <a:t>1.Exiting in accordance with Chapter 10.</a:t>
            </a:r>
          </a:p>
          <a:p>
            <a:pPr lvl="1"/>
            <a:r>
              <a:rPr lang="en-US" sz="2200" strike="sngStrike">
                <a:solidFill>
                  <a:schemeClr val="accent1"/>
                </a:solidFill>
                <a:latin typeface="Abadi" panose="020B0604020104020204" pitchFamily="34" charset="0"/>
              </a:rPr>
              <a:t>2.An alternative design approved by the building official.</a:t>
            </a:r>
          </a:p>
          <a:p>
            <a:pPr lvl="1"/>
            <a:r>
              <a:rPr lang="en-US" sz="2200" strike="sngStrike">
                <a:solidFill>
                  <a:schemeClr val="accent1"/>
                </a:solidFill>
                <a:latin typeface="Abadi" panose="020B0604020104020204" pitchFamily="34" charset="0"/>
              </a:rPr>
              <a:t>3.Exits shall be open and readily available upon activation by the automatic fire alarm system, automatic sprinkler system, and a manual control at a constantly attended location.</a:t>
            </a:r>
          </a:p>
        </p:txBody>
      </p:sp>
    </p:spTree>
    <p:extLst>
      <p:ext uri="{BB962C8B-B14F-4D97-AF65-F5344CB8AC3E}">
        <p14:creationId xmlns:p14="http://schemas.microsoft.com/office/powerpoint/2010/main" val="281355227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6BBE2-FA99-B383-76F0-46C6E839C8F1}"/>
              </a:ext>
            </a:extLst>
          </p:cNvPr>
          <p:cNvSpPr>
            <a:spLocks noGrp="1"/>
          </p:cNvSpPr>
          <p:nvPr>
            <p:ph type="title"/>
          </p:nvPr>
        </p:nvSpPr>
        <p:spPr>
          <a:xfrm>
            <a:off x="2304221" y="498281"/>
            <a:ext cx="7170089" cy="781878"/>
          </a:xfrm>
        </p:spPr>
        <p:txBody>
          <a:bodyPr>
            <a:normAutofit fontScale="90000"/>
          </a:bodyPr>
          <a:lstStyle/>
          <a:p>
            <a:r>
              <a:rPr lang="en-US" b="1">
                <a:latin typeface="Abadi" panose="020B0604020104020204" pitchFamily="34" charset="0"/>
              </a:rPr>
              <a:t>Table 509.1 – Incidental Uses</a:t>
            </a:r>
          </a:p>
        </p:txBody>
      </p:sp>
      <p:sp>
        <p:nvSpPr>
          <p:cNvPr id="3" name="Content Placeholder 2">
            <a:extLst>
              <a:ext uri="{FF2B5EF4-FFF2-40B4-BE49-F238E27FC236}">
                <a16:creationId xmlns:a16="http://schemas.microsoft.com/office/drawing/2014/main" id="{0B21BF3A-3BEF-81A2-2C78-E5501EEA299C}"/>
              </a:ext>
            </a:extLst>
          </p:cNvPr>
          <p:cNvSpPr>
            <a:spLocks noGrp="1"/>
          </p:cNvSpPr>
          <p:nvPr>
            <p:ph idx="1"/>
          </p:nvPr>
        </p:nvSpPr>
        <p:spPr>
          <a:xfrm>
            <a:off x="816996" y="2477080"/>
            <a:ext cx="9872871" cy="2154555"/>
          </a:xfrm>
        </p:spPr>
        <p:txBody>
          <a:bodyPr>
            <a:normAutofit fontScale="92500" lnSpcReduction="20000"/>
          </a:bodyPr>
          <a:lstStyle/>
          <a:p>
            <a:r>
              <a:rPr lang="en-US" sz="3500" b="1">
                <a:solidFill>
                  <a:srgbClr val="0070C0"/>
                </a:solidFill>
                <a:latin typeface="Abadi" panose="020B0604020104020204" pitchFamily="34" charset="0"/>
              </a:rPr>
              <a:t>Modification</a:t>
            </a:r>
            <a:r>
              <a:rPr lang="en-US">
                <a:latin typeface="Abadi" panose="020B0604020104020204" pitchFamily="34" charset="0"/>
              </a:rPr>
              <a:t> - </a:t>
            </a:r>
            <a:r>
              <a:rPr lang="en-US" sz="3000">
                <a:latin typeface="Abadi" panose="020B0604020104020204" pitchFamily="34" charset="0"/>
              </a:rPr>
              <a:t>Storage rooms and waste and linen collection rooms considered as incidental use areas in ambulatory care facilities must now be provided with both automatic sprinkler protection and separation from the remainder of the building with minimum one-hour fire barriers and/or horizontal assemblies.</a:t>
            </a:r>
          </a:p>
          <a:p>
            <a:endParaRPr lang="en-US">
              <a:latin typeface="Abadi" panose="020B0604020104020204" pitchFamily="34" charset="0"/>
            </a:endParaRPr>
          </a:p>
        </p:txBody>
      </p:sp>
    </p:spTree>
    <p:extLst>
      <p:ext uri="{BB962C8B-B14F-4D97-AF65-F5344CB8AC3E}">
        <p14:creationId xmlns:p14="http://schemas.microsoft.com/office/powerpoint/2010/main" val="299435242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E46FD69-CF2F-FD70-4D2F-AC4E620B860A}"/>
              </a:ext>
            </a:extLst>
          </p:cNvPr>
          <p:cNvGraphicFramePr>
            <a:graphicFrameLocks noGrp="1"/>
          </p:cNvGraphicFramePr>
          <p:nvPr>
            <p:ph idx="1"/>
          </p:nvPr>
        </p:nvGraphicFramePr>
        <p:xfrm>
          <a:off x="347392" y="1294937"/>
          <a:ext cx="11499389" cy="5241036"/>
        </p:xfrm>
        <a:graphic>
          <a:graphicData uri="http://schemas.openxmlformats.org/drawingml/2006/table">
            <a:tbl>
              <a:tblPr firstRow="1" firstCol="1" bandRow="1">
                <a:tableStyleId>{5C22544A-7EE6-4342-B048-85BDC9FD1C3A}</a:tableStyleId>
              </a:tblPr>
              <a:tblGrid>
                <a:gridCol w="5748608">
                  <a:extLst>
                    <a:ext uri="{9D8B030D-6E8A-4147-A177-3AD203B41FA5}">
                      <a16:colId xmlns:a16="http://schemas.microsoft.com/office/drawing/2014/main" val="2178490702"/>
                    </a:ext>
                  </a:extLst>
                </a:gridCol>
                <a:gridCol w="5750781">
                  <a:extLst>
                    <a:ext uri="{9D8B030D-6E8A-4147-A177-3AD203B41FA5}">
                      <a16:colId xmlns:a16="http://schemas.microsoft.com/office/drawing/2014/main" val="3556716129"/>
                    </a:ext>
                  </a:extLst>
                </a:gridCol>
              </a:tblGrid>
              <a:tr h="196641">
                <a:tc>
                  <a:txBody>
                    <a:bodyPr/>
                    <a:lstStyle/>
                    <a:p>
                      <a:pPr marL="0" marR="0">
                        <a:lnSpc>
                          <a:spcPct val="107000"/>
                        </a:lnSpc>
                        <a:spcAft>
                          <a:spcPts val="800"/>
                        </a:spcAft>
                      </a:pPr>
                      <a:r>
                        <a:rPr lang="en-US" sz="1100" u="sng" kern="100">
                          <a:solidFill>
                            <a:schemeClr val="tx1"/>
                          </a:solidFill>
                          <a:effectLst/>
                        </a:rPr>
                        <a:t>Room or Area</a:t>
                      </a:r>
                      <a:endParaRPr lang="en-US" sz="1100" u="sng"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036" marR="12808" marT="12808" marB="12808" anchor="ctr"/>
                </a:tc>
                <a:tc>
                  <a:txBody>
                    <a:bodyPr/>
                    <a:lstStyle/>
                    <a:p>
                      <a:pPr marL="0" marR="0">
                        <a:lnSpc>
                          <a:spcPct val="107000"/>
                        </a:lnSpc>
                        <a:spcAft>
                          <a:spcPts val="800"/>
                        </a:spcAft>
                      </a:pPr>
                      <a:r>
                        <a:rPr lang="en-US" sz="1100" i="0" u="sng" kern="100">
                          <a:solidFill>
                            <a:schemeClr val="tx1"/>
                          </a:solidFill>
                          <a:effectLst/>
                        </a:rPr>
                        <a:t>Separation and/or Protection</a:t>
                      </a:r>
                      <a:endParaRPr lang="en-US" sz="1100" i="0" u="sng"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036" marR="12808" marT="12808" marB="12808" anchor="ctr"/>
                </a:tc>
                <a:extLst>
                  <a:ext uri="{0D108BD9-81ED-4DB2-BD59-A6C34878D82A}">
                    <a16:rowId xmlns:a16="http://schemas.microsoft.com/office/drawing/2014/main" val="2799021290"/>
                  </a:ext>
                </a:extLst>
              </a:tr>
              <a:tr h="337105">
                <a:tc>
                  <a:txBody>
                    <a:bodyPr/>
                    <a:lstStyle/>
                    <a:p>
                      <a:pPr marL="0" marR="0">
                        <a:lnSpc>
                          <a:spcPct val="107000"/>
                        </a:lnSpc>
                        <a:spcAft>
                          <a:spcPts val="800"/>
                        </a:spcAft>
                      </a:pPr>
                      <a:r>
                        <a:rPr lang="en-US" sz="1100" kern="100">
                          <a:solidFill>
                            <a:schemeClr val="tx1"/>
                          </a:solidFill>
                          <a:effectLst/>
                        </a:rPr>
                        <a:t>Furnace room where any piece of equipment is over 400,000 Btu per hour input</a:t>
                      </a:r>
                      <a:endParaRPr lang="en-US" sz="11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036" marR="12808" marT="12808" marB="12808" anchor="ctr"/>
                </a:tc>
                <a:tc>
                  <a:txBody>
                    <a:bodyPr/>
                    <a:lstStyle/>
                    <a:p>
                      <a:pPr marL="0" marR="0">
                        <a:lnSpc>
                          <a:spcPct val="107000"/>
                        </a:lnSpc>
                        <a:spcAft>
                          <a:spcPts val="800"/>
                        </a:spcAft>
                      </a:pPr>
                      <a:r>
                        <a:rPr lang="en-US" sz="1100" kern="100">
                          <a:solidFill>
                            <a:schemeClr val="tx1"/>
                          </a:solidFill>
                          <a:effectLst/>
                        </a:rPr>
                        <a:t>1 hour or provide automatic sprinkler system</a:t>
                      </a:r>
                      <a:endParaRPr lang="en-US" sz="11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036" marR="12808" marT="12808" marB="12808" anchor="ctr"/>
                </a:tc>
                <a:extLst>
                  <a:ext uri="{0D108BD9-81ED-4DB2-BD59-A6C34878D82A}">
                    <a16:rowId xmlns:a16="http://schemas.microsoft.com/office/drawing/2014/main" val="1592296776"/>
                  </a:ext>
                </a:extLst>
              </a:tr>
              <a:tr h="337105">
                <a:tc>
                  <a:txBody>
                    <a:bodyPr/>
                    <a:lstStyle/>
                    <a:p>
                      <a:pPr marL="0" marR="0">
                        <a:lnSpc>
                          <a:spcPct val="107000"/>
                        </a:lnSpc>
                        <a:spcAft>
                          <a:spcPts val="800"/>
                        </a:spcAft>
                      </a:pPr>
                      <a:r>
                        <a:rPr lang="en-US" sz="1100" kern="100">
                          <a:solidFill>
                            <a:schemeClr val="tx1"/>
                          </a:solidFill>
                          <a:effectLst/>
                        </a:rPr>
                        <a:t>Rooms with boilers where the largest piece of equipment is over 15 psi and 10 horsepower</a:t>
                      </a:r>
                      <a:endParaRPr lang="en-US" sz="11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036" marR="12808" marT="12808" marB="12808" anchor="ctr"/>
                </a:tc>
                <a:tc>
                  <a:txBody>
                    <a:bodyPr/>
                    <a:lstStyle/>
                    <a:p>
                      <a:pPr marL="0" marR="0">
                        <a:lnSpc>
                          <a:spcPct val="107000"/>
                        </a:lnSpc>
                        <a:spcAft>
                          <a:spcPts val="800"/>
                        </a:spcAft>
                      </a:pPr>
                      <a:r>
                        <a:rPr lang="en-US" sz="1100" kern="100">
                          <a:solidFill>
                            <a:schemeClr val="tx1"/>
                          </a:solidFill>
                          <a:effectLst/>
                        </a:rPr>
                        <a:t>1 hour or provide automatic sprinkler system</a:t>
                      </a:r>
                      <a:endParaRPr lang="en-US" sz="11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036" marR="12808" marT="12808" marB="12808" anchor="ctr"/>
                </a:tc>
                <a:extLst>
                  <a:ext uri="{0D108BD9-81ED-4DB2-BD59-A6C34878D82A}">
                    <a16:rowId xmlns:a16="http://schemas.microsoft.com/office/drawing/2014/main" val="1653013483"/>
                  </a:ext>
                </a:extLst>
              </a:tr>
              <a:tr h="196641">
                <a:tc>
                  <a:txBody>
                    <a:bodyPr/>
                    <a:lstStyle/>
                    <a:p>
                      <a:pPr marL="0" marR="0">
                        <a:lnSpc>
                          <a:spcPct val="107000"/>
                        </a:lnSpc>
                        <a:spcAft>
                          <a:spcPts val="800"/>
                        </a:spcAft>
                      </a:pPr>
                      <a:r>
                        <a:rPr lang="en-US" sz="1100" kern="100">
                          <a:solidFill>
                            <a:schemeClr val="tx1"/>
                          </a:solidFill>
                          <a:effectLst/>
                        </a:rPr>
                        <a:t>Refrigerant machinery room</a:t>
                      </a:r>
                      <a:endParaRPr lang="en-US" sz="11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036" marR="12808" marT="12808" marB="12808" anchor="ctr"/>
                </a:tc>
                <a:tc>
                  <a:txBody>
                    <a:bodyPr/>
                    <a:lstStyle/>
                    <a:p>
                      <a:pPr marL="0" marR="0">
                        <a:lnSpc>
                          <a:spcPct val="107000"/>
                        </a:lnSpc>
                        <a:spcAft>
                          <a:spcPts val="800"/>
                        </a:spcAft>
                      </a:pPr>
                      <a:r>
                        <a:rPr lang="en-US" sz="1100" kern="100">
                          <a:solidFill>
                            <a:schemeClr val="tx1"/>
                          </a:solidFill>
                          <a:effectLst/>
                        </a:rPr>
                        <a:t>1 hour or provide automatic sprinkler system</a:t>
                      </a:r>
                      <a:endParaRPr lang="en-US" sz="11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036" marR="12808" marT="12808" marB="12808" anchor="ctr"/>
                </a:tc>
                <a:extLst>
                  <a:ext uri="{0D108BD9-81ED-4DB2-BD59-A6C34878D82A}">
                    <a16:rowId xmlns:a16="http://schemas.microsoft.com/office/drawing/2014/main" val="2341438059"/>
                  </a:ext>
                </a:extLst>
              </a:tr>
              <a:tr h="337105">
                <a:tc>
                  <a:txBody>
                    <a:bodyPr/>
                    <a:lstStyle/>
                    <a:p>
                      <a:pPr marL="0" marR="0">
                        <a:lnSpc>
                          <a:spcPct val="107000"/>
                        </a:lnSpc>
                        <a:spcAft>
                          <a:spcPts val="800"/>
                        </a:spcAft>
                      </a:pPr>
                      <a:r>
                        <a:rPr lang="en-US" sz="1100" kern="100">
                          <a:solidFill>
                            <a:schemeClr val="tx1"/>
                          </a:solidFill>
                          <a:effectLst/>
                        </a:rPr>
                        <a:t>Hydrogen fuel gas rooms, not classified as Group H</a:t>
                      </a:r>
                      <a:endParaRPr lang="en-US" sz="11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036" marR="12808" marT="12808" marB="12808" anchor="ctr"/>
                </a:tc>
                <a:tc>
                  <a:txBody>
                    <a:bodyPr/>
                    <a:lstStyle/>
                    <a:p>
                      <a:pPr marL="0" marR="0">
                        <a:lnSpc>
                          <a:spcPct val="107000"/>
                        </a:lnSpc>
                        <a:spcAft>
                          <a:spcPts val="800"/>
                        </a:spcAft>
                      </a:pPr>
                      <a:r>
                        <a:rPr lang="en-US" sz="1100" kern="100">
                          <a:solidFill>
                            <a:schemeClr val="tx1"/>
                          </a:solidFill>
                          <a:effectLst/>
                        </a:rPr>
                        <a:t>1 hour in Group B, F, M, S and U occupancies; 2 hours in Group A, E, I and R occupancies.</a:t>
                      </a:r>
                      <a:endParaRPr lang="en-US" sz="11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036" marR="12808" marT="12808" marB="12808" anchor="ctr"/>
                </a:tc>
                <a:extLst>
                  <a:ext uri="{0D108BD9-81ED-4DB2-BD59-A6C34878D82A}">
                    <a16:rowId xmlns:a16="http://schemas.microsoft.com/office/drawing/2014/main" val="3387750480"/>
                  </a:ext>
                </a:extLst>
              </a:tr>
              <a:tr h="196641">
                <a:tc>
                  <a:txBody>
                    <a:bodyPr/>
                    <a:lstStyle/>
                    <a:p>
                      <a:pPr marL="0" marR="0">
                        <a:lnSpc>
                          <a:spcPct val="107000"/>
                        </a:lnSpc>
                        <a:spcAft>
                          <a:spcPts val="800"/>
                        </a:spcAft>
                      </a:pPr>
                      <a:r>
                        <a:rPr lang="en-US" sz="1100" kern="100">
                          <a:solidFill>
                            <a:schemeClr val="tx1"/>
                          </a:solidFill>
                          <a:effectLst/>
                        </a:rPr>
                        <a:t>Incinerator rooms</a:t>
                      </a:r>
                      <a:endParaRPr lang="en-US" sz="11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036" marR="12808" marT="12808" marB="12808" anchor="ctr"/>
                </a:tc>
                <a:tc>
                  <a:txBody>
                    <a:bodyPr/>
                    <a:lstStyle/>
                    <a:p>
                      <a:pPr marL="0" marR="0">
                        <a:lnSpc>
                          <a:spcPct val="107000"/>
                        </a:lnSpc>
                        <a:spcAft>
                          <a:spcPts val="800"/>
                        </a:spcAft>
                      </a:pPr>
                      <a:r>
                        <a:rPr lang="en-US" sz="1100" kern="100">
                          <a:solidFill>
                            <a:schemeClr val="tx1"/>
                          </a:solidFill>
                          <a:effectLst/>
                        </a:rPr>
                        <a:t>2 hours and provide automatic sprinkler system</a:t>
                      </a:r>
                      <a:endParaRPr lang="en-US" sz="11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036" marR="12808" marT="12808" marB="12808" anchor="ctr"/>
                </a:tc>
                <a:extLst>
                  <a:ext uri="{0D108BD9-81ED-4DB2-BD59-A6C34878D82A}">
                    <a16:rowId xmlns:a16="http://schemas.microsoft.com/office/drawing/2014/main" val="2807104823"/>
                  </a:ext>
                </a:extLst>
              </a:tr>
              <a:tr h="337105">
                <a:tc>
                  <a:txBody>
                    <a:bodyPr/>
                    <a:lstStyle/>
                    <a:p>
                      <a:pPr marL="0" marR="0">
                        <a:lnSpc>
                          <a:spcPct val="107000"/>
                        </a:lnSpc>
                        <a:spcAft>
                          <a:spcPts val="800"/>
                        </a:spcAft>
                      </a:pPr>
                      <a:r>
                        <a:rPr lang="en-US" sz="1100" kern="100">
                          <a:solidFill>
                            <a:schemeClr val="tx1"/>
                          </a:solidFill>
                          <a:effectLst/>
                        </a:rPr>
                        <a:t>Paint shops, not classified as Group H, located in occupancies other than Group F</a:t>
                      </a:r>
                      <a:endParaRPr lang="en-US" sz="11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036" marR="12808" marT="12808" marB="12808" anchor="ctr"/>
                </a:tc>
                <a:tc>
                  <a:txBody>
                    <a:bodyPr/>
                    <a:lstStyle/>
                    <a:p>
                      <a:pPr marL="0" marR="0">
                        <a:lnSpc>
                          <a:spcPct val="107000"/>
                        </a:lnSpc>
                        <a:spcAft>
                          <a:spcPts val="800"/>
                        </a:spcAft>
                      </a:pPr>
                      <a:r>
                        <a:rPr lang="en-US" sz="1100" kern="100">
                          <a:solidFill>
                            <a:schemeClr val="tx1"/>
                          </a:solidFill>
                          <a:effectLst/>
                        </a:rPr>
                        <a:t>2 hours; or 1 hour and provide automatic sprinkler system</a:t>
                      </a:r>
                      <a:endParaRPr lang="en-US" sz="11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036" marR="12808" marT="12808" marB="12808" anchor="ctr"/>
                </a:tc>
                <a:extLst>
                  <a:ext uri="{0D108BD9-81ED-4DB2-BD59-A6C34878D82A}">
                    <a16:rowId xmlns:a16="http://schemas.microsoft.com/office/drawing/2014/main" val="400336272"/>
                  </a:ext>
                </a:extLst>
              </a:tr>
              <a:tr h="337105">
                <a:tc>
                  <a:txBody>
                    <a:bodyPr/>
                    <a:lstStyle/>
                    <a:p>
                      <a:pPr marL="0" marR="0">
                        <a:lnSpc>
                          <a:spcPct val="107000"/>
                        </a:lnSpc>
                        <a:spcAft>
                          <a:spcPts val="800"/>
                        </a:spcAft>
                      </a:pPr>
                      <a:r>
                        <a:rPr lang="en-US" sz="1100" kern="100">
                          <a:solidFill>
                            <a:schemeClr val="tx1"/>
                          </a:solidFill>
                          <a:effectLst/>
                        </a:rPr>
                        <a:t>In Group E occupancies, laboratories and vocational shops not classified as Group H</a:t>
                      </a:r>
                      <a:endParaRPr lang="en-US" sz="11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036" marR="12808" marT="12808" marB="12808" anchor="ctr"/>
                </a:tc>
                <a:tc>
                  <a:txBody>
                    <a:bodyPr/>
                    <a:lstStyle/>
                    <a:p>
                      <a:pPr marL="0" marR="0">
                        <a:lnSpc>
                          <a:spcPct val="107000"/>
                        </a:lnSpc>
                        <a:spcAft>
                          <a:spcPts val="800"/>
                        </a:spcAft>
                      </a:pPr>
                      <a:r>
                        <a:rPr lang="en-US" sz="1100" kern="100">
                          <a:solidFill>
                            <a:schemeClr val="tx1"/>
                          </a:solidFill>
                          <a:effectLst/>
                        </a:rPr>
                        <a:t>1 hour or provide automatic sprinkler system</a:t>
                      </a:r>
                      <a:endParaRPr lang="en-US" sz="11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036" marR="12808" marT="12808" marB="12808" anchor="ctr"/>
                </a:tc>
                <a:extLst>
                  <a:ext uri="{0D108BD9-81ED-4DB2-BD59-A6C34878D82A}">
                    <a16:rowId xmlns:a16="http://schemas.microsoft.com/office/drawing/2014/main" val="2180115831"/>
                  </a:ext>
                </a:extLst>
              </a:tr>
              <a:tr h="196641">
                <a:tc>
                  <a:txBody>
                    <a:bodyPr/>
                    <a:lstStyle/>
                    <a:p>
                      <a:pPr marL="0" marR="0">
                        <a:lnSpc>
                          <a:spcPct val="107000"/>
                        </a:lnSpc>
                        <a:spcAft>
                          <a:spcPts val="800"/>
                        </a:spcAft>
                      </a:pPr>
                      <a:r>
                        <a:rPr lang="en-US" sz="1100" kern="100">
                          <a:solidFill>
                            <a:schemeClr val="tx1"/>
                          </a:solidFill>
                          <a:effectLst/>
                        </a:rPr>
                        <a:t>In Group I-2 occupancies, laboratories not classified as Group H</a:t>
                      </a:r>
                      <a:endParaRPr lang="en-US" sz="11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036" marR="12808" marT="12808" marB="12808" anchor="ctr"/>
                </a:tc>
                <a:tc>
                  <a:txBody>
                    <a:bodyPr/>
                    <a:lstStyle/>
                    <a:p>
                      <a:pPr marL="0" marR="0">
                        <a:lnSpc>
                          <a:spcPct val="107000"/>
                        </a:lnSpc>
                        <a:spcAft>
                          <a:spcPts val="800"/>
                        </a:spcAft>
                      </a:pPr>
                      <a:r>
                        <a:rPr lang="en-US" sz="1100" kern="100">
                          <a:solidFill>
                            <a:schemeClr val="tx1"/>
                          </a:solidFill>
                          <a:effectLst/>
                        </a:rPr>
                        <a:t>1 hour and provide automatic sprinkler system</a:t>
                      </a:r>
                      <a:endParaRPr lang="en-US" sz="11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036" marR="12808" marT="12808" marB="12808" anchor="ctr"/>
                </a:tc>
                <a:extLst>
                  <a:ext uri="{0D108BD9-81ED-4DB2-BD59-A6C34878D82A}">
                    <a16:rowId xmlns:a16="http://schemas.microsoft.com/office/drawing/2014/main" val="3575531763"/>
                  </a:ext>
                </a:extLst>
              </a:tr>
              <a:tr h="196641">
                <a:tc>
                  <a:txBody>
                    <a:bodyPr/>
                    <a:lstStyle/>
                    <a:p>
                      <a:pPr marL="0" marR="0">
                        <a:lnSpc>
                          <a:spcPct val="107000"/>
                        </a:lnSpc>
                        <a:spcAft>
                          <a:spcPts val="800"/>
                        </a:spcAft>
                      </a:pPr>
                      <a:r>
                        <a:rPr lang="en-US" sz="1100" kern="100">
                          <a:solidFill>
                            <a:schemeClr val="tx1"/>
                          </a:solidFill>
                          <a:effectLst/>
                        </a:rPr>
                        <a:t>In ambulatory care facilities, laboratories not classified as Group H</a:t>
                      </a:r>
                      <a:endParaRPr lang="en-US" sz="11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036" marR="12808" marT="12808" marB="12808" anchor="ctr"/>
                </a:tc>
                <a:tc>
                  <a:txBody>
                    <a:bodyPr/>
                    <a:lstStyle/>
                    <a:p>
                      <a:pPr marL="0" marR="0">
                        <a:lnSpc>
                          <a:spcPct val="107000"/>
                        </a:lnSpc>
                        <a:spcAft>
                          <a:spcPts val="800"/>
                        </a:spcAft>
                      </a:pPr>
                      <a:r>
                        <a:rPr lang="en-US" sz="1100" kern="100">
                          <a:solidFill>
                            <a:schemeClr val="tx1"/>
                          </a:solidFill>
                          <a:effectLst/>
                        </a:rPr>
                        <a:t>1 hour or provide automatic sprinkler system</a:t>
                      </a:r>
                      <a:endParaRPr lang="en-US" sz="11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036" marR="12808" marT="12808" marB="12808" anchor="ctr"/>
                </a:tc>
                <a:extLst>
                  <a:ext uri="{0D108BD9-81ED-4DB2-BD59-A6C34878D82A}">
                    <a16:rowId xmlns:a16="http://schemas.microsoft.com/office/drawing/2014/main" val="2713285923"/>
                  </a:ext>
                </a:extLst>
              </a:tr>
              <a:tr h="196641">
                <a:tc>
                  <a:txBody>
                    <a:bodyPr/>
                    <a:lstStyle/>
                    <a:p>
                      <a:pPr marL="0" marR="0">
                        <a:lnSpc>
                          <a:spcPct val="107000"/>
                        </a:lnSpc>
                        <a:spcAft>
                          <a:spcPts val="800"/>
                        </a:spcAft>
                      </a:pPr>
                      <a:r>
                        <a:rPr lang="en-US" sz="1100" kern="100">
                          <a:solidFill>
                            <a:schemeClr val="tx1"/>
                          </a:solidFill>
                          <a:effectLst/>
                        </a:rPr>
                        <a:t>Laundry rooms over 100 square feet</a:t>
                      </a:r>
                      <a:endParaRPr lang="en-US" sz="11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036" marR="12808" marT="12808" marB="12808" anchor="ctr"/>
                </a:tc>
                <a:tc>
                  <a:txBody>
                    <a:bodyPr/>
                    <a:lstStyle/>
                    <a:p>
                      <a:pPr marL="0" marR="0">
                        <a:lnSpc>
                          <a:spcPct val="107000"/>
                        </a:lnSpc>
                        <a:spcAft>
                          <a:spcPts val="800"/>
                        </a:spcAft>
                      </a:pPr>
                      <a:r>
                        <a:rPr lang="en-US" sz="1100" kern="100">
                          <a:solidFill>
                            <a:schemeClr val="tx1"/>
                          </a:solidFill>
                          <a:effectLst/>
                        </a:rPr>
                        <a:t>1 hour or provide automatic sprinkler system</a:t>
                      </a:r>
                      <a:endParaRPr lang="en-US" sz="11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036" marR="12808" marT="12808" marB="12808" anchor="ctr"/>
                </a:tc>
                <a:extLst>
                  <a:ext uri="{0D108BD9-81ED-4DB2-BD59-A6C34878D82A}">
                    <a16:rowId xmlns:a16="http://schemas.microsoft.com/office/drawing/2014/main" val="3344500284"/>
                  </a:ext>
                </a:extLst>
              </a:tr>
              <a:tr h="196641">
                <a:tc>
                  <a:txBody>
                    <a:bodyPr/>
                    <a:lstStyle/>
                    <a:p>
                      <a:pPr marL="0" marR="0">
                        <a:lnSpc>
                          <a:spcPct val="107000"/>
                        </a:lnSpc>
                        <a:spcAft>
                          <a:spcPts val="800"/>
                        </a:spcAft>
                      </a:pPr>
                      <a:r>
                        <a:rPr lang="en-US" sz="1100" kern="100">
                          <a:solidFill>
                            <a:schemeClr val="tx1"/>
                          </a:solidFill>
                          <a:effectLst/>
                        </a:rPr>
                        <a:t>In Group I-2, laundry rooms over 100 square feet</a:t>
                      </a:r>
                      <a:endParaRPr lang="en-US" sz="11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036" marR="12808" marT="12808" marB="12808" anchor="ctr"/>
                </a:tc>
                <a:tc>
                  <a:txBody>
                    <a:bodyPr/>
                    <a:lstStyle/>
                    <a:p>
                      <a:pPr marL="0" marR="0">
                        <a:lnSpc>
                          <a:spcPct val="107000"/>
                        </a:lnSpc>
                        <a:spcAft>
                          <a:spcPts val="800"/>
                        </a:spcAft>
                      </a:pPr>
                      <a:r>
                        <a:rPr lang="en-US" sz="1100" kern="100">
                          <a:solidFill>
                            <a:schemeClr val="tx1"/>
                          </a:solidFill>
                          <a:effectLst/>
                        </a:rPr>
                        <a:t>1 hour </a:t>
                      </a:r>
                      <a:r>
                        <a:rPr lang="en-US" sz="1100" u="none" kern="100">
                          <a:solidFill>
                            <a:srgbClr val="0070C0"/>
                          </a:solidFill>
                          <a:effectLst/>
                        </a:rPr>
                        <a:t>and provide automatic sprinkler system</a:t>
                      </a:r>
                      <a:endParaRPr lang="en-US" sz="1100" u="none" kern="10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txBody>
                  <a:tcPr marL="60036" marR="12808" marT="12808" marB="12808" anchor="ctr"/>
                </a:tc>
                <a:extLst>
                  <a:ext uri="{0D108BD9-81ED-4DB2-BD59-A6C34878D82A}">
                    <a16:rowId xmlns:a16="http://schemas.microsoft.com/office/drawing/2014/main" val="53832000"/>
                  </a:ext>
                </a:extLst>
              </a:tr>
              <a:tr h="337105">
                <a:tc>
                  <a:txBody>
                    <a:bodyPr/>
                    <a:lstStyle/>
                    <a:p>
                      <a:pPr marL="0" marR="0">
                        <a:lnSpc>
                          <a:spcPct val="107000"/>
                        </a:lnSpc>
                        <a:spcAft>
                          <a:spcPts val="800"/>
                        </a:spcAft>
                      </a:pPr>
                      <a:r>
                        <a:rPr lang="en-US" sz="1100" kern="100">
                          <a:solidFill>
                            <a:schemeClr val="tx1"/>
                          </a:solidFill>
                          <a:effectLst/>
                        </a:rPr>
                        <a:t>Group I-3 cells and Group I-2 patient rooms equipped with padded surfaces</a:t>
                      </a:r>
                      <a:endParaRPr lang="en-US" sz="11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036" marR="12808" marT="12808" marB="12808" anchor="ctr"/>
                </a:tc>
                <a:tc>
                  <a:txBody>
                    <a:bodyPr/>
                    <a:lstStyle/>
                    <a:p>
                      <a:pPr marL="0" marR="0">
                        <a:lnSpc>
                          <a:spcPct val="107000"/>
                        </a:lnSpc>
                        <a:spcAft>
                          <a:spcPts val="800"/>
                        </a:spcAft>
                      </a:pPr>
                      <a:r>
                        <a:rPr lang="en-US" sz="1100" kern="100">
                          <a:solidFill>
                            <a:schemeClr val="tx1"/>
                          </a:solidFill>
                          <a:effectLst/>
                        </a:rPr>
                        <a:t>1 hour </a:t>
                      </a:r>
                      <a:r>
                        <a:rPr lang="en-US" sz="1100" u="none" kern="100">
                          <a:solidFill>
                            <a:srgbClr val="0070C0"/>
                          </a:solidFill>
                          <a:effectLst/>
                        </a:rPr>
                        <a:t>and provide automatic sprinkler system</a:t>
                      </a:r>
                      <a:endParaRPr lang="en-US" sz="1100" u="none" kern="10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txBody>
                  <a:tcPr marL="60036" marR="12808" marT="12808" marB="12808" anchor="ctr"/>
                </a:tc>
                <a:extLst>
                  <a:ext uri="{0D108BD9-81ED-4DB2-BD59-A6C34878D82A}">
                    <a16:rowId xmlns:a16="http://schemas.microsoft.com/office/drawing/2014/main" val="1609787447"/>
                  </a:ext>
                </a:extLst>
              </a:tr>
              <a:tr h="196641">
                <a:tc>
                  <a:txBody>
                    <a:bodyPr/>
                    <a:lstStyle/>
                    <a:p>
                      <a:pPr marL="0" marR="0">
                        <a:lnSpc>
                          <a:spcPct val="107000"/>
                        </a:lnSpc>
                        <a:spcAft>
                          <a:spcPts val="800"/>
                        </a:spcAft>
                      </a:pPr>
                      <a:r>
                        <a:rPr lang="en-US" sz="1100" kern="100">
                          <a:solidFill>
                            <a:schemeClr val="tx1"/>
                          </a:solidFill>
                          <a:effectLst/>
                        </a:rPr>
                        <a:t>In Group I-2, physical plant maintenance shops</a:t>
                      </a:r>
                      <a:endParaRPr lang="en-US" sz="11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036" marR="12808" marT="12808" marB="12808" anchor="ctr"/>
                </a:tc>
                <a:tc>
                  <a:txBody>
                    <a:bodyPr/>
                    <a:lstStyle/>
                    <a:p>
                      <a:pPr marL="0" marR="0">
                        <a:lnSpc>
                          <a:spcPct val="107000"/>
                        </a:lnSpc>
                        <a:spcAft>
                          <a:spcPts val="800"/>
                        </a:spcAft>
                      </a:pPr>
                      <a:r>
                        <a:rPr lang="en-US" sz="1100" kern="100">
                          <a:solidFill>
                            <a:schemeClr val="tx1"/>
                          </a:solidFill>
                          <a:effectLst/>
                        </a:rPr>
                        <a:t>1 hour </a:t>
                      </a:r>
                      <a:r>
                        <a:rPr lang="en-US" sz="1100" u="none" kern="100">
                          <a:solidFill>
                            <a:srgbClr val="0070C0"/>
                          </a:solidFill>
                          <a:effectLst/>
                        </a:rPr>
                        <a:t>and provide automatic sprinkler system</a:t>
                      </a:r>
                      <a:endParaRPr lang="en-US" sz="1100" u="none" kern="10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txBody>
                  <a:tcPr marL="60036" marR="12808" marT="12808" marB="12808" anchor="ctr"/>
                </a:tc>
                <a:extLst>
                  <a:ext uri="{0D108BD9-81ED-4DB2-BD59-A6C34878D82A}">
                    <a16:rowId xmlns:a16="http://schemas.microsoft.com/office/drawing/2014/main" val="3865869498"/>
                  </a:ext>
                </a:extLst>
              </a:tr>
              <a:tr h="497149">
                <a:tc>
                  <a:txBody>
                    <a:bodyPr/>
                    <a:lstStyle/>
                    <a:p>
                      <a:pPr marL="0" marR="0">
                        <a:lnSpc>
                          <a:spcPct val="107000"/>
                        </a:lnSpc>
                        <a:spcAft>
                          <a:spcPts val="800"/>
                        </a:spcAft>
                      </a:pPr>
                      <a:r>
                        <a:rPr lang="en-US" sz="1100" kern="100">
                          <a:solidFill>
                            <a:schemeClr val="tx1"/>
                          </a:solidFill>
                          <a:effectLst/>
                        </a:rPr>
                        <a:t>In ambulatory care facilities or Group I-2 occupancies, waste and linen collection rooms with containers that have an aggregate volume of </a:t>
                      </a:r>
                      <a:r>
                        <a:rPr lang="en-US" sz="1100" strike="sngStrike" kern="100">
                          <a:solidFill>
                            <a:schemeClr val="tx1"/>
                          </a:solidFill>
                          <a:effectLst/>
                        </a:rPr>
                        <a:t>10 </a:t>
                      </a:r>
                      <a:r>
                        <a:rPr lang="en-US" sz="1100" kern="100">
                          <a:solidFill>
                            <a:schemeClr val="tx1"/>
                          </a:solidFill>
                          <a:effectLst/>
                        </a:rPr>
                        <a:t>8.67 cubic feet or greater</a:t>
                      </a:r>
                      <a:endParaRPr lang="en-US" sz="11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036" marR="12808" marT="12808" marB="12808" anchor="ctr"/>
                </a:tc>
                <a:tc>
                  <a:txBody>
                    <a:bodyPr/>
                    <a:lstStyle/>
                    <a:p>
                      <a:pPr marL="0" marR="0">
                        <a:lnSpc>
                          <a:spcPct val="107000"/>
                        </a:lnSpc>
                        <a:spcAft>
                          <a:spcPts val="800"/>
                        </a:spcAft>
                      </a:pPr>
                      <a:r>
                        <a:rPr lang="en-US" sz="1100" kern="100">
                          <a:solidFill>
                            <a:schemeClr val="tx1"/>
                          </a:solidFill>
                          <a:effectLst/>
                        </a:rPr>
                        <a:t>1 hour </a:t>
                      </a:r>
                      <a:r>
                        <a:rPr lang="en-US" sz="1100" u="none" kern="100">
                          <a:solidFill>
                            <a:srgbClr val="0070C0"/>
                          </a:solidFill>
                          <a:effectLst/>
                        </a:rPr>
                        <a:t>and provide automatic sprinkler system</a:t>
                      </a:r>
                      <a:endParaRPr lang="en-US" sz="1100" u="none" kern="10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txBody>
                  <a:tcPr marL="60036" marR="12808" marT="12808" marB="12808" anchor="ctr"/>
                </a:tc>
                <a:extLst>
                  <a:ext uri="{0D108BD9-81ED-4DB2-BD59-A6C34878D82A}">
                    <a16:rowId xmlns:a16="http://schemas.microsoft.com/office/drawing/2014/main" val="3943275148"/>
                  </a:ext>
                </a:extLst>
              </a:tr>
              <a:tr h="374383">
                <a:tc>
                  <a:txBody>
                    <a:bodyPr/>
                    <a:lstStyle/>
                    <a:p>
                      <a:pPr marL="0" marR="0">
                        <a:lnSpc>
                          <a:spcPct val="107000"/>
                        </a:lnSpc>
                        <a:spcAft>
                          <a:spcPts val="800"/>
                        </a:spcAft>
                      </a:pPr>
                      <a:r>
                        <a:rPr lang="en-US" sz="1100" kern="100">
                          <a:solidFill>
                            <a:schemeClr val="tx1"/>
                          </a:solidFill>
                          <a:effectLst/>
                        </a:rPr>
                        <a:t>In other than ambulatory care facilities and Group I-2 occupancies, waste and linen collection rooms over 100 square feet</a:t>
                      </a:r>
                      <a:endParaRPr lang="en-US" sz="11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036" marR="12808" marT="12808" marB="12808" anchor="ctr"/>
                </a:tc>
                <a:tc>
                  <a:txBody>
                    <a:bodyPr/>
                    <a:lstStyle/>
                    <a:p>
                      <a:pPr marL="0" marR="0">
                        <a:lnSpc>
                          <a:spcPct val="107000"/>
                        </a:lnSpc>
                        <a:spcAft>
                          <a:spcPts val="800"/>
                        </a:spcAft>
                      </a:pPr>
                      <a:r>
                        <a:rPr lang="en-US" sz="1100" kern="100">
                          <a:solidFill>
                            <a:schemeClr val="tx1"/>
                          </a:solidFill>
                          <a:effectLst/>
                        </a:rPr>
                        <a:t>1 hour or provide automatic sprinkler system</a:t>
                      </a:r>
                      <a:endParaRPr lang="en-US" sz="11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036" marR="12808" marT="12808" marB="12808" anchor="ctr"/>
                </a:tc>
                <a:extLst>
                  <a:ext uri="{0D108BD9-81ED-4DB2-BD59-A6C34878D82A}">
                    <a16:rowId xmlns:a16="http://schemas.microsoft.com/office/drawing/2014/main" val="4043933721"/>
                  </a:ext>
                </a:extLst>
              </a:tr>
              <a:tr h="374383">
                <a:tc>
                  <a:txBody>
                    <a:bodyPr/>
                    <a:lstStyle/>
                    <a:p>
                      <a:pPr marL="0" marR="0">
                        <a:lnSpc>
                          <a:spcPct val="107000"/>
                        </a:lnSpc>
                        <a:spcAft>
                          <a:spcPts val="800"/>
                        </a:spcAft>
                      </a:pPr>
                      <a:r>
                        <a:rPr lang="en-US" sz="1100" kern="100">
                          <a:solidFill>
                            <a:schemeClr val="tx1"/>
                          </a:solidFill>
                          <a:effectLst/>
                        </a:rPr>
                        <a:t>In ambulatory care facilities or Group I-2 occupancies, storage rooms greater than </a:t>
                      </a:r>
                      <a:r>
                        <a:rPr lang="en-US" sz="1100" strike="sngStrike" kern="100">
                          <a:solidFill>
                            <a:schemeClr val="tx1"/>
                          </a:solidFill>
                          <a:effectLst/>
                        </a:rPr>
                        <a:t>100 </a:t>
                      </a:r>
                      <a:r>
                        <a:rPr lang="en-US" sz="1100" u="sng" kern="100">
                          <a:solidFill>
                            <a:schemeClr val="tx1"/>
                          </a:solidFill>
                          <a:effectLst/>
                        </a:rPr>
                        <a:t>50</a:t>
                      </a:r>
                      <a:r>
                        <a:rPr lang="en-US" sz="1100" kern="100">
                          <a:solidFill>
                            <a:schemeClr val="tx1"/>
                          </a:solidFill>
                          <a:effectLst/>
                        </a:rPr>
                        <a:t> square feet</a:t>
                      </a:r>
                      <a:endParaRPr lang="en-US" sz="11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036" marR="12808" marT="12808" marB="12808" anchor="ctr"/>
                </a:tc>
                <a:tc>
                  <a:txBody>
                    <a:bodyPr/>
                    <a:lstStyle/>
                    <a:p>
                      <a:pPr marL="0" marR="0">
                        <a:lnSpc>
                          <a:spcPct val="107000"/>
                        </a:lnSpc>
                        <a:spcAft>
                          <a:spcPts val="800"/>
                        </a:spcAft>
                      </a:pPr>
                      <a:r>
                        <a:rPr lang="en-US" sz="1100" kern="100">
                          <a:solidFill>
                            <a:schemeClr val="tx1"/>
                          </a:solidFill>
                          <a:effectLst/>
                        </a:rPr>
                        <a:t>1 hour </a:t>
                      </a:r>
                      <a:r>
                        <a:rPr lang="en-US" sz="1100" u="none" kern="100">
                          <a:solidFill>
                            <a:srgbClr val="0070C0"/>
                          </a:solidFill>
                          <a:effectLst/>
                        </a:rPr>
                        <a:t>and provide automatic sprinkler system</a:t>
                      </a:r>
                      <a:endParaRPr lang="en-US" sz="1100" u="none" kern="10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txBody>
                  <a:tcPr marL="60036" marR="12808" marT="12808" marB="12808" anchor="ctr"/>
                </a:tc>
                <a:extLst>
                  <a:ext uri="{0D108BD9-81ED-4DB2-BD59-A6C34878D82A}">
                    <a16:rowId xmlns:a16="http://schemas.microsoft.com/office/drawing/2014/main" val="3519547883"/>
                  </a:ext>
                </a:extLst>
              </a:tr>
              <a:tr h="374383">
                <a:tc>
                  <a:txBody>
                    <a:bodyPr/>
                    <a:lstStyle/>
                    <a:p>
                      <a:pPr marL="0" marR="0">
                        <a:lnSpc>
                          <a:spcPct val="107000"/>
                        </a:lnSpc>
                        <a:spcAft>
                          <a:spcPts val="800"/>
                        </a:spcAft>
                      </a:pPr>
                      <a:r>
                        <a:rPr lang="en-US" sz="1100" kern="100">
                          <a:solidFill>
                            <a:schemeClr val="tx1"/>
                          </a:solidFill>
                          <a:effectLst/>
                        </a:rPr>
                        <a:t>Electrical installations and transformers</a:t>
                      </a:r>
                      <a:endParaRPr lang="en-US" sz="11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036" marR="12808" marT="12808" marB="12808" anchor="ctr"/>
                </a:tc>
                <a:tc>
                  <a:txBody>
                    <a:bodyPr/>
                    <a:lstStyle/>
                    <a:p>
                      <a:pPr marL="0" marR="0">
                        <a:lnSpc>
                          <a:spcPct val="107000"/>
                        </a:lnSpc>
                        <a:spcAft>
                          <a:spcPts val="800"/>
                        </a:spcAft>
                      </a:pPr>
                      <a:r>
                        <a:rPr lang="en-US" sz="1100" kern="100">
                          <a:solidFill>
                            <a:schemeClr val="tx1"/>
                          </a:solidFill>
                          <a:effectLst/>
                        </a:rPr>
                        <a:t>See Sections 110.26 through 110.34 and Sections 450.8 through 450.48 of NFPA 70 for protection and separation requirements.</a:t>
                      </a:r>
                      <a:endParaRPr lang="en-US" sz="11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036" marR="12808" marT="12808" marB="12808" anchor="ctr"/>
                </a:tc>
                <a:extLst>
                  <a:ext uri="{0D108BD9-81ED-4DB2-BD59-A6C34878D82A}">
                    <a16:rowId xmlns:a16="http://schemas.microsoft.com/office/drawing/2014/main" val="4061054832"/>
                  </a:ext>
                </a:extLst>
              </a:tr>
            </a:tbl>
          </a:graphicData>
        </a:graphic>
      </p:graphicFrame>
      <p:sp>
        <p:nvSpPr>
          <p:cNvPr id="5" name="Title 1">
            <a:extLst>
              <a:ext uri="{FF2B5EF4-FFF2-40B4-BE49-F238E27FC236}">
                <a16:creationId xmlns:a16="http://schemas.microsoft.com/office/drawing/2014/main" id="{6D837A18-B0E3-D25D-94F2-3934CA5CF91C}"/>
              </a:ext>
            </a:extLst>
          </p:cNvPr>
          <p:cNvSpPr>
            <a:spLocks noGrp="1"/>
          </p:cNvSpPr>
          <p:nvPr>
            <p:ph type="title"/>
          </p:nvPr>
        </p:nvSpPr>
        <p:spPr>
          <a:xfrm>
            <a:off x="1767178" y="322028"/>
            <a:ext cx="9241403" cy="874644"/>
          </a:xfrm>
        </p:spPr>
        <p:txBody>
          <a:bodyPr>
            <a:normAutofit fontScale="90000"/>
          </a:bodyPr>
          <a:lstStyle/>
          <a:p>
            <a:r>
              <a:rPr lang="en-US" b="1">
                <a:latin typeface="Abadi" panose="020B0604020104020204" pitchFamily="34" charset="0"/>
              </a:rPr>
              <a:t>Table 509.1 – Incidental Uses (Cont.)</a:t>
            </a:r>
          </a:p>
        </p:txBody>
      </p:sp>
    </p:spTree>
    <p:extLst>
      <p:ext uri="{BB962C8B-B14F-4D97-AF65-F5344CB8AC3E}">
        <p14:creationId xmlns:p14="http://schemas.microsoft.com/office/powerpoint/2010/main" val="6844265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9A370-5181-4D6D-AED7-777AF498F750}"/>
              </a:ext>
            </a:extLst>
          </p:cNvPr>
          <p:cNvSpPr>
            <a:spLocks noGrp="1"/>
          </p:cNvSpPr>
          <p:nvPr>
            <p:ph type="title"/>
          </p:nvPr>
        </p:nvSpPr>
        <p:spPr/>
        <p:txBody>
          <a:bodyPr/>
          <a:lstStyle/>
          <a:p>
            <a:pPr algn="ctr"/>
            <a:r>
              <a:rPr lang="en-US" b="1"/>
              <a:t>Stakeholder Meeting Purpose </a:t>
            </a:r>
          </a:p>
        </p:txBody>
      </p:sp>
      <p:sp>
        <p:nvSpPr>
          <p:cNvPr id="3" name="Content Placeholder 2">
            <a:extLst>
              <a:ext uri="{FF2B5EF4-FFF2-40B4-BE49-F238E27FC236}">
                <a16:creationId xmlns:a16="http://schemas.microsoft.com/office/drawing/2014/main" id="{05F34BCA-F654-463C-A661-35C58350D4C7}"/>
              </a:ext>
            </a:extLst>
          </p:cNvPr>
          <p:cNvSpPr>
            <a:spLocks noGrp="1"/>
          </p:cNvSpPr>
          <p:nvPr>
            <p:ph idx="1"/>
          </p:nvPr>
        </p:nvSpPr>
        <p:spPr/>
        <p:txBody>
          <a:bodyPr/>
          <a:lstStyle/>
          <a:p>
            <a:pPr marL="0" indent="0">
              <a:buNone/>
            </a:pPr>
            <a:r>
              <a:rPr lang="en-US"/>
              <a:t>Present an overview of the significant changes in the updated codes and give stakeholders the opportunity to provide feedback.</a:t>
            </a:r>
          </a:p>
        </p:txBody>
      </p:sp>
    </p:spTree>
    <p:extLst>
      <p:ext uri="{BB962C8B-B14F-4D97-AF65-F5344CB8AC3E}">
        <p14:creationId xmlns:p14="http://schemas.microsoft.com/office/powerpoint/2010/main" val="182406910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47FED-26FC-42DF-9382-5BDFB47C8F7B}"/>
              </a:ext>
            </a:extLst>
          </p:cNvPr>
          <p:cNvSpPr>
            <a:spLocks noGrp="1"/>
          </p:cNvSpPr>
          <p:nvPr>
            <p:ph type="title"/>
          </p:nvPr>
        </p:nvSpPr>
        <p:spPr>
          <a:xfrm>
            <a:off x="1055113" y="294198"/>
            <a:ext cx="10081773" cy="763325"/>
          </a:xfrm>
        </p:spPr>
        <p:txBody>
          <a:bodyPr>
            <a:normAutofit fontScale="90000"/>
          </a:bodyPr>
          <a:lstStyle/>
          <a:p>
            <a:r>
              <a:rPr lang="en-US" b="1">
                <a:latin typeface="Abadi" panose="020B0604020104020204" pitchFamily="34" charset="0"/>
              </a:rPr>
              <a:t>705.6 – Fire rated exterior wall continuity</a:t>
            </a:r>
          </a:p>
        </p:txBody>
      </p:sp>
      <p:sp>
        <p:nvSpPr>
          <p:cNvPr id="3" name="Content Placeholder 2">
            <a:extLst>
              <a:ext uri="{FF2B5EF4-FFF2-40B4-BE49-F238E27FC236}">
                <a16:creationId xmlns:a16="http://schemas.microsoft.com/office/drawing/2014/main" id="{E8E8CE44-1C20-482C-8805-094EE1AF6E84}"/>
              </a:ext>
            </a:extLst>
          </p:cNvPr>
          <p:cNvSpPr>
            <a:spLocks noGrp="1"/>
          </p:cNvSpPr>
          <p:nvPr>
            <p:ph idx="1"/>
          </p:nvPr>
        </p:nvSpPr>
        <p:spPr>
          <a:xfrm>
            <a:off x="1131733" y="1224501"/>
            <a:ext cx="9872871" cy="3339547"/>
          </a:xfrm>
        </p:spPr>
        <p:txBody>
          <a:bodyPr>
            <a:normAutofit fontScale="92500"/>
          </a:bodyPr>
          <a:lstStyle/>
          <a:p>
            <a:r>
              <a:rPr lang="en-US" b="1">
                <a:solidFill>
                  <a:srgbClr val="0070C0"/>
                </a:solidFill>
                <a:latin typeface="Abadi" panose="020B0604020104020204" pitchFamily="34" charset="0"/>
              </a:rPr>
              <a:t>Modification</a:t>
            </a:r>
            <a:r>
              <a:rPr lang="en-US">
                <a:latin typeface="Abadi" panose="020B0604020104020204" pitchFamily="34" charset="0"/>
              </a:rPr>
              <a:t> - Clarity has been provided on how supporting construction for exterior walls is to be fire-resistance-rated, especially in the case of a parapet. Two options have been established for maintaining the vertical continuity of an exterior wall required to be fire-resistance-rated.</a:t>
            </a:r>
          </a:p>
          <a:p>
            <a:pPr>
              <a:buClr>
                <a:srgbClr val="0070C0"/>
              </a:buClr>
              <a:buFont typeface="Arial" panose="020B0604020202020204" pitchFamily="34" charset="0"/>
              <a:buChar char="•"/>
            </a:pPr>
            <a:r>
              <a:rPr lang="en-US" b="1">
                <a:solidFill>
                  <a:srgbClr val="0070C0"/>
                </a:solidFill>
                <a:latin typeface="Abadi" panose="020B0604020104020204" pitchFamily="34" charset="0"/>
              </a:rPr>
              <a:t>705.6 Continuity -</a:t>
            </a:r>
            <a:r>
              <a:rPr lang="en-US">
                <a:solidFill>
                  <a:srgbClr val="0070C0"/>
                </a:solidFill>
                <a:latin typeface="Abadi" panose="020B0604020104020204" pitchFamily="34" charset="0"/>
              </a:rPr>
              <a:t>The fire-resistance rating of the exterior walls shall extend from the top of the foundation or floor/ceiling assembly below to one of the following:</a:t>
            </a:r>
          </a:p>
          <a:p>
            <a:pPr lvl="2">
              <a:buClr>
                <a:srgbClr val="0070C0"/>
              </a:buClr>
              <a:buFont typeface="Arial" panose="020B0604020202020204" pitchFamily="34" charset="0"/>
              <a:buChar char="•"/>
            </a:pPr>
            <a:r>
              <a:rPr lang="en-US">
                <a:solidFill>
                  <a:srgbClr val="0070C0"/>
                </a:solidFill>
                <a:latin typeface="Abadi" panose="020B0604020104020204" pitchFamily="34" charset="0"/>
              </a:rPr>
              <a:t>1. The underside of the floor sheathing, roof sheathing, deck or slab above.</a:t>
            </a:r>
          </a:p>
          <a:p>
            <a:pPr lvl="2">
              <a:buClr>
                <a:srgbClr val="0070C0"/>
              </a:buClr>
              <a:buFont typeface="Arial" panose="020B0604020202020204" pitchFamily="34" charset="0"/>
              <a:buChar char="•"/>
            </a:pPr>
            <a:r>
              <a:rPr lang="en-US">
                <a:solidFill>
                  <a:srgbClr val="0070C0"/>
                </a:solidFill>
                <a:latin typeface="Abadi" panose="020B0604020104020204" pitchFamily="34" charset="0"/>
              </a:rPr>
              <a:t>2. The underside of a floor/ceiling or roof/ceiling assembly having a fire-resistance rating equal to or greater than the exterior wall and the fire separation distance is greater than 10 feet.</a:t>
            </a:r>
          </a:p>
          <a:p>
            <a:pPr marL="548640" lvl="2" indent="0">
              <a:buNone/>
            </a:pPr>
            <a:r>
              <a:rPr lang="en-US" sz="2000">
                <a:solidFill>
                  <a:srgbClr val="0070C0"/>
                </a:solidFill>
                <a:latin typeface="Abadi" panose="020B0604020104020204" pitchFamily="34" charset="0"/>
              </a:rPr>
              <a:t>Parapets shall be provided as required by Section 705.12.</a:t>
            </a:r>
          </a:p>
          <a:p>
            <a:pPr marL="822960" lvl="3" indent="0">
              <a:buNone/>
            </a:pPr>
            <a:endParaRPr lang="en-US" strike="sngStrike"/>
          </a:p>
        </p:txBody>
      </p:sp>
      <p:pic>
        <p:nvPicPr>
          <p:cNvPr id="6" name="Picture 5">
            <a:extLst>
              <a:ext uri="{FF2B5EF4-FFF2-40B4-BE49-F238E27FC236}">
                <a16:creationId xmlns:a16="http://schemas.microsoft.com/office/drawing/2014/main" id="{EB509C67-4BC7-8459-064D-0ADD1C6D9A79}"/>
              </a:ext>
            </a:extLst>
          </p:cNvPr>
          <p:cNvPicPr>
            <a:picLocks noChangeAspect="1"/>
          </p:cNvPicPr>
          <p:nvPr/>
        </p:nvPicPr>
        <p:blipFill>
          <a:blip r:embed="rId2"/>
          <a:stretch>
            <a:fillRect/>
          </a:stretch>
        </p:blipFill>
        <p:spPr>
          <a:xfrm>
            <a:off x="8096288" y="4158970"/>
            <a:ext cx="2963979" cy="2455870"/>
          </a:xfrm>
          <a:prstGeom prst="rect">
            <a:avLst/>
          </a:prstGeom>
        </p:spPr>
      </p:pic>
      <p:pic>
        <p:nvPicPr>
          <p:cNvPr id="4" name="Picture 3">
            <a:extLst>
              <a:ext uri="{FF2B5EF4-FFF2-40B4-BE49-F238E27FC236}">
                <a16:creationId xmlns:a16="http://schemas.microsoft.com/office/drawing/2014/main" id="{F9EEB51B-8FD7-DD12-06C0-E5334EB4D32E}"/>
              </a:ext>
            </a:extLst>
          </p:cNvPr>
          <p:cNvPicPr>
            <a:picLocks noChangeAspect="1"/>
          </p:cNvPicPr>
          <p:nvPr/>
        </p:nvPicPr>
        <p:blipFill>
          <a:blip r:embed="rId3"/>
          <a:stretch>
            <a:fillRect/>
          </a:stretch>
        </p:blipFill>
        <p:spPr>
          <a:xfrm>
            <a:off x="2515598" y="4382581"/>
            <a:ext cx="2603444" cy="2200454"/>
          </a:xfrm>
          <a:prstGeom prst="rect">
            <a:avLst/>
          </a:prstGeom>
        </p:spPr>
      </p:pic>
    </p:spTree>
    <p:extLst>
      <p:ext uri="{BB962C8B-B14F-4D97-AF65-F5344CB8AC3E}">
        <p14:creationId xmlns:p14="http://schemas.microsoft.com/office/powerpoint/2010/main" val="43024067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C68003-34BB-4B06-9B5D-F20BB0A81652}"/>
              </a:ext>
            </a:extLst>
          </p:cNvPr>
          <p:cNvSpPr txBox="1">
            <a:spLocks noGrp="1"/>
          </p:cNvSpPr>
          <p:nvPr>
            <p:ph type="title"/>
          </p:nvPr>
        </p:nvSpPr>
        <p:spPr>
          <a:xfrm>
            <a:off x="206514" y="378535"/>
            <a:ext cx="11863346" cy="646331"/>
          </a:xfrm>
          <a:prstGeom prst="rect">
            <a:avLst/>
          </a:prstGeom>
          <a:noFill/>
        </p:spPr>
        <p:txBody>
          <a:bodyPr wrap="square">
            <a:spAutoFit/>
          </a:bodyPr>
          <a:lstStyle/>
          <a:p>
            <a:r>
              <a:rPr kumimoji="0" lang="en-US" sz="4000" b="1" i="0" u="none" strike="noStrike" kern="1200" cap="none" spc="0" normalizeH="0" baseline="0" noProof="0">
                <a:ln>
                  <a:noFill/>
                </a:ln>
                <a:solidFill>
                  <a:srgbClr val="000000"/>
                </a:solidFill>
                <a:effectLst/>
                <a:uLnTx/>
                <a:uFillTx/>
                <a:latin typeface="Abadi" panose="020B0604020104020204" pitchFamily="34" charset="0"/>
              </a:rPr>
              <a:t>705.7.1 – Floor assemblies in Type III construction.</a:t>
            </a:r>
            <a:endParaRPr lang="en-US" sz="4000">
              <a:latin typeface="Abadi" panose="020B0604020104020204" pitchFamily="34" charset="0"/>
            </a:endParaRPr>
          </a:p>
        </p:txBody>
      </p:sp>
      <p:sp>
        <p:nvSpPr>
          <p:cNvPr id="6" name="Content Placeholder 5">
            <a:extLst>
              <a:ext uri="{FF2B5EF4-FFF2-40B4-BE49-F238E27FC236}">
                <a16:creationId xmlns:a16="http://schemas.microsoft.com/office/drawing/2014/main" id="{4CBD9ED5-FA4E-4D42-A83E-DC1145A50E62}"/>
              </a:ext>
            </a:extLst>
          </p:cNvPr>
          <p:cNvSpPr txBox="1">
            <a:spLocks noGrp="1"/>
          </p:cNvSpPr>
          <p:nvPr>
            <p:ph idx="1"/>
          </p:nvPr>
        </p:nvSpPr>
        <p:spPr>
          <a:xfrm>
            <a:off x="704496" y="1850235"/>
            <a:ext cx="10867383" cy="4258602"/>
          </a:xfrm>
          <a:prstGeom prst="rect">
            <a:avLst/>
          </a:prstGeom>
          <a:noFill/>
        </p:spPr>
        <p:txBody>
          <a:bodyPr wrap="square">
            <a:spAutoFit/>
          </a:bodyPr>
          <a:lstStyle/>
          <a:p>
            <a:pPr marL="228600" marR="0" lvl="0" indent="-182880" defTabSz="914400" rtl="0" eaLnBrk="1" fontAlgn="auto" latinLnBrk="0" hangingPunct="1">
              <a:lnSpc>
                <a:spcPct val="90000"/>
              </a:lnSpc>
              <a:spcBef>
                <a:spcPts val="1400"/>
              </a:spcBef>
              <a:spcAft>
                <a:spcPts val="0"/>
              </a:spcAft>
              <a:buClr>
                <a:srgbClr val="000000"/>
              </a:buClr>
              <a:buSzPct val="80000"/>
              <a:buFont typeface="Corbel" pitchFamily="34" charset="0"/>
              <a:buChar char="•"/>
              <a:tabLst/>
              <a:defRPr/>
            </a:pPr>
            <a:r>
              <a:rPr kumimoji="0" lang="en-US" sz="2200" b="1" i="0" u="none" strike="noStrike" kern="1200" cap="none" spc="0" normalizeH="0" baseline="0" noProof="0">
                <a:ln>
                  <a:noFill/>
                </a:ln>
                <a:solidFill>
                  <a:srgbClr val="0070C0"/>
                </a:solidFill>
                <a:effectLst/>
                <a:uLnTx/>
                <a:uFillTx/>
                <a:latin typeface="Abadi" panose="020B0604020104020204" pitchFamily="34" charset="0"/>
              </a:rPr>
              <a:t>Addition</a:t>
            </a:r>
            <a:r>
              <a:rPr kumimoji="0" lang="en-US" sz="2200" b="1" i="0" u="none" strike="noStrike" kern="1200" cap="none" spc="0" normalizeH="0" baseline="0" noProof="0">
                <a:ln>
                  <a:noFill/>
                </a:ln>
                <a:effectLst/>
                <a:uLnTx/>
                <a:uFillTx/>
                <a:latin typeface="Abadi" panose="020B0604020104020204" pitchFamily="34" charset="0"/>
              </a:rPr>
              <a:t> </a:t>
            </a:r>
            <a:r>
              <a:rPr kumimoji="0" lang="en-US" sz="2200" b="0" i="0" u="none" strike="noStrike" kern="1200" cap="none" spc="0" normalizeH="0" baseline="0" noProof="0">
                <a:ln>
                  <a:noFill/>
                </a:ln>
                <a:effectLst/>
                <a:uLnTx/>
                <a:uFillTx/>
                <a:latin typeface="Abadi" panose="020B0604020104020204" pitchFamily="34" charset="0"/>
              </a:rPr>
              <a:t>- Where floor assemblies intersect load-bearing exterior walls in “platform-framed” Type III construction, detailed requirements are now provided for addressing fire-resistance continuity and the use of fire-retardant-treated wood building elements</a:t>
            </a:r>
            <a:endParaRPr lang="en-US">
              <a:latin typeface="Abadi" panose="020B0604020104020204" pitchFamily="34" charset="0"/>
            </a:endParaRPr>
          </a:p>
          <a:p>
            <a:pPr lvl="1">
              <a:spcBef>
                <a:spcPts val="1400"/>
              </a:spcBef>
              <a:spcAft>
                <a:spcPts val="0"/>
              </a:spcAft>
              <a:buClr>
                <a:srgbClr val="0070C0"/>
              </a:buClr>
              <a:defRPr/>
            </a:pPr>
            <a:r>
              <a:rPr kumimoji="0" lang="en-US" b="1" i="0" u="none" strike="noStrike" kern="1200" cap="none" spc="0" normalizeH="0" baseline="0" noProof="0">
                <a:ln>
                  <a:noFill/>
                </a:ln>
                <a:solidFill>
                  <a:srgbClr val="0070C0"/>
                </a:solidFill>
                <a:effectLst/>
                <a:uLnTx/>
                <a:uFillTx/>
                <a:latin typeface="Abadi" panose="020B0604020104020204" pitchFamily="34" charset="0"/>
              </a:rPr>
              <a:t>Section 705.7.1 </a:t>
            </a:r>
            <a:r>
              <a:rPr kumimoji="0" lang="en-US" b="0" i="0" u="none" strike="noStrike" kern="1200" cap="none" spc="0" normalizeH="0" baseline="0" noProof="0">
                <a:ln>
                  <a:noFill/>
                </a:ln>
                <a:solidFill>
                  <a:srgbClr val="0070C0"/>
                </a:solidFill>
                <a:effectLst/>
                <a:uLnTx/>
                <a:uFillTx/>
                <a:latin typeface="Abadi" panose="020B0604020104020204" pitchFamily="34" charset="0"/>
              </a:rPr>
              <a:t>- In Type III construction where a floor assembly supports gravity loads from an exterior wall, the fire-resistance rating of the portion of the floor assembly that supports the exterior wall shall not be less than the fire-resistance rating required for the exterior wall in Table 601. The fire-resistance rating provided by the portion of the floor assembly supporting and within the plane of the exterior wall shall be permitted to include the contribution of the ceiling membrane when considering exposure to fire from the inside. Where a floor assembly supports gravity loads from an exterior wall, the building elements of the floor construction within the plane of the exterior wall, including but not limited to, rim joists, rim boards and blocking, shall be in accordance with the requirements for interior building elements of Type III construction.</a:t>
            </a:r>
          </a:p>
          <a:p>
            <a:pPr marL="274320" marR="0" lvl="1" indent="0" defTabSz="914400" rtl="0" eaLnBrk="1" fontAlgn="auto" latinLnBrk="0" hangingPunct="1">
              <a:lnSpc>
                <a:spcPct val="90000"/>
              </a:lnSpc>
              <a:spcBef>
                <a:spcPts val="200"/>
              </a:spcBef>
              <a:spcAft>
                <a:spcPts val="400"/>
              </a:spcAft>
              <a:buClr>
                <a:srgbClr val="000000"/>
              </a:buClr>
              <a:buSzPct val="80000"/>
              <a:buNone/>
              <a:tabLst/>
              <a:defRPr/>
            </a:pPr>
            <a:r>
              <a:rPr kumimoji="0" lang="en-US" sz="2000" b="0" i="0" u="none" strike="noStrike" kern="1200" cap="none" spc="0" normalizeH="0" baseline="0" noProof="0">
                <a:ln>
                  <a:noFill/>
                </a:ln>
                <a:solidFill>
                  <a:srgbClr val="000000"/>
                </a:solidFill>
                <a:effectLst/>
                <a:uLnTx/>
                <a:uFillTx/>
                <a:latin typeface="Corbel" panose="020B0503020204020204"/>
                <a:ea typeface="+mn-ea"/>
                <a:cs typeface="+mn-cs"/>
              </a:rPr>
              <a:t> </a:t>
            </a:r>
          </a:p>
        </p:txBody>
      </p:sp>
    </p:spTree>
    <p:extLst>
      <p:ext uri="{BB962C8B-B14F-4D97-AF65-F5344CB8AC3E}">
        <p14:creationId xmlns:p14="http://schemas.microsoft.com/office/powerpoint/2010/main" val="243000673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5882" y="394753"/>
            <a:ext cx="3880236" cy="1028531"/>
          </a:xfrm>
        </p:spPr>
        <p:txBody>
          <a:bodyPr>
            <a:noAutofit/>
          </a:bodyPr>
          <a:lstStyle/>
          <a:p>
            <a:r>
              <a:rPr kumimoji="0" lang="en-US" sz="4000" b="1" i="0" u="none" strike="noStrike" kern="1200" cap="none" spc="0" normalizeH="0" baseline="0" noProof="0">
                <a:ln>
                  <a:noFill/>
                </a:ln>
                <a:solidFill>
                  <a:srgbClr val="000000"/>
                </a:solidFill>
                <a:effectLst/>
                <a:uLnTx/>
                <a:uFillTx/>
                <a:latin typeface="Corbel" panose="020B0503020204020204"/>
                <a:ea typeface="+mj-ea"/>
                <a:cs typeface="+mj-cs"/>
              </a:rPr>
              <a:t>705.7.1 – Cont.</a:t>
            </a:r>
            <a:endParaRPr lang="en-US" sz="4000" b="1"/>
          </a:p>
        </p:txBody>
      </p:sp>
      <p:pic>
        <p:nvPicPr>
          <p:cNvPr id="5" name="Content Placeholder 4">
            <a:extLst>
              <a:ext uri="{FF2B5EF4-FFF2-40B4-BE49-F238E27FC236}">
                <a16:creationId xmlns:a16="http://schemas.microsoft.com/office/drawing/2014/main" id="{78B2AE8D-7912-D9EB-48F7-F5B13FF112B1}"/>
              </a:ext>
            </a:extLst>
          </p:cNvPr>
          <p:cNvPicPr>
            <a:picLocks noGrp="1" noChangeAspect="1"/>
          </p:cNvPicPr>
          <p:nvPr>
            <p:ph idx="1"/>
          </p:nvPr>
        </p:nvPicPr>
        <p:blipFill>
          <a:blip r:embed="rId2"/>
          <a:stretch>
            <a:fillRect/>
          </a:stretch>
        </p:blipFill>
        <p:spPr>
          <a:xfrm>
            <a:off x="2604052" y="1837192"/>
            <a:ext cx="6491147" cy="4240884"/>
          </a:xfrm>
          <a:prstGeom prst="rect">
            <a:avLst/>
          </a:prstGeom>
        </p:spPr>
      </p:pic>
    </p:spTree>
    <p:extLst>
      <p:ext uri="{BB962C8B-B14F-4D97-AF65-F5344CB8AC3E}">
        <p14:creationId xmlns:p14="http://schemas.microsoft.com/office/powerpoint/2010/main" val="332577922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B94D8-60BF-775B-42F5-06C2ABC7BF05}"/>
              </a:ext>
            </a:extLst>
          </p:cNvPr>
          <p:cNvSpPr>
            <a:spLocks noGrp="1"/>
          </p:cNvSpPr>
          <p:nvPr>
            <p:ph type="title"/>
          </p:nvPr>
        </p:nvSpPr>
        <p:spPr>
          <a:xfrm>
            <a:off x="659296" y="422745"/>
            <a:ext cx="11390906" cy="575144"/>
          </a:xfrm>
        </p:spPr>
        <p:txBody>
          <a:bodyPr>
            <a:normAutofit fontScale="90000"/>
          </a:bodyPr>
          <a:lstStyle/>
          <a:p>
            <a:r>
              <a:rPr lang="en-US" b="1">
                <a:latin typeface="Abadi" panose="020B0604020104020204" pitchFamily="34" charset="0"/>
              </a:rPr>
              <a:t>716.2.6.1</a:t>
            </a:r>
            <a:r>
              <a:rPr lang="en-US">
                <a:latin typeface="Abadi" panose="020B0604020104020204" pitchFamily="34" charset="0"/>
              </a:rPr>
              <a:t> </a:t>
            </a:r>
            <a:r>
              <a:rPr lang="en-US" b="1">
                <a:latin typeface="Abadi" panose="020B0604020104020204" pitchFamily="34" charset="0"/>
              </a:rPr>
              <a:t>– Fire door closing for storm shelters.</a:t>
            </a:r>
          </a:p>
        </p:txBody>
      </p:sp>
      <p:sp>
        <p:nvSpPr>
          <p:cNvPr id="3" name="Content Placeholder 2">
            <a:extLst>
              <a:ext uri="{FF2B5EF4-FFF2-40B4-BE49-F238E27FC236}">
                <a16:creationId xmlns:a16="http://schemas.microsoft.com/office/drawing/2014/main" id="{134F97C4-0FDB-7F69-77C0-BF8BB220DDC8}"/>
              </a:ext>
            </a:extLst>
          </p:cNvPr>
          <p:cNvSpPr>
            <a:spLocks noGrp="1"/>
          </p:cNvSpPr>
          <p:nvPr>
            <p:ph idx="1"/>
          </p:nvPr>
        </p:nvSpPr>
        <p:spPr>
          <a:xfrm>
            <a:off x="1007828" y="1596224"/>
            <a:ext cx="9872871" cy="4038600"/>
          </a:xfrm>
        </p:spPr>
        <p:txBody>
          <a:bodyPr>
            <a:normAutofit/>
          </a:bodyPr>
          <a:lstStyle/>
          <a:p>
            <a:r>
              <a:rPr lang="en-US" b="1">
                <a:solidFill>
                  <a:srgbClr val="0070C0"/>
                </a:solidFill>
                <a:latin typeface="Abadi" panose="020B0604020104020204" pitchFamily="34" charset="0"/>
              </a:rPr>
              <a:t>Modification</a:t>
            </a:r>
            <a:r>
              <a:rPr lang="en-US">
                <a:latin typeface="Abadi" panose="020B0604020104020204" pitchFamily="34" charset="0"/>
              </a:rPr>
              <a:t> - Fire doors required solely for compliance with ICC 500 regulated storm shelters are no longer required to be self-closing or automatic-closing.</a:t>
            </a:r>
          </a:p>
          <a:p>
            <a:pPr>
              <a:buClr>
                <a:srgbClr val="0070C0"/>
              </a:buClr>
            </a:pPr>
            <a:r>
              <a:rPr lang="en-US" b="1">
                <a:latin typeface="Abadi" panose="020B0604020104020204" pitchFamily="34" charset="0"/>
              </a:rPr>
              <a:t>Section 716.2.6.1 </a:t>
            </a:r>
            <a:r>
              <a:rPr lang="en-US">
                <a:latin typeface="Abadi" panose="020B0604020104020204" pitchFamily="34" charset="0"/>
              </a:rPr>
              <a:t>- Fire doors shall be latching and self- or automatic-closing in accordance with this section.</a:t>
            </a:r>
          </a:p>
          <a:p>
            <a:pPr lvl="2">
              <a:buClr>
                <a:srgbClr val="0070C0"/>
              </a:buClr>
            </a:pPr>
            <a:r>
              <a:rPr lang="en-US">
                <a:latin typeface="Abadi" panose="020B0604020104020204" pitchFamily="34" charset="0"/>
              </a:rPr>
              <a:t>Exceptions:</a:t>
            </a:r>
          </a:p>
          <a:p>
            <a:pPr lvl="3">
              <a:buClr>
                <a:srgbClr val="0070C0"/>
              </a:buClr>
            </a:pPr>
            <a:r>
              <a:rPr lang="en-US">
                <a:latin typeface="Abadi" panose="020B0604020104020204" pitchFamily="34" charset="0"/>
              </a:rPr>
              <a:t>1.Fire doors located in common walls separating </a:t>
            </a:r>
            <a:r>
              <a:rPr lang="en-US">
                <a:solidFill>
                  <a:srgbClr val="0070C0"/>
                </a:solidFill>
                <a:latin typeface="Abadi" panose="020B0604020104020204" pitchFamily="34" charset="0"/>
              </a:rPr>
              <a:t>dwelling units </a:t>
            </a:r>
            <a:r>
              <a:rPr lang="en-US">
                <a:latin typeface="Abadi" panose="020B0604020104020204" pitchFamily="34" charset="0"/>
              </a:rPr>
              <a:t>or sleeping units in Group R-1 shall be permitted without automatic- or self-closing devices.</a:t>
            </a:r>
          </a:p>
          <a:p>
            <a:pPr lvl="3">
              <a:buClr>
                <a:srgbClr val="0070C0"/>
              </a:buClr>
            </a:pPr>
            <a:r>
              <a:rPr lang="en-US">
                <a:latin typeface="Abadi" panose="020B0604020104020204" pitchFamily="34" charset="0"/>
              </a:rPr>
              <a:t>2.The elevator car doors and the associated </a:t>
            </a:r>
            <a:r>
              <a:rPr lang="en-US">
                <a:solidFill>
                  <a:srgbClr val="0070C0"/>
                </a:solidFill>
                <a:latin typeface="Abadi" panose="020B0604020104020204" pitchFamily="34" charset="0"/>
              </a:rPr>
              <a:t>elevator</a:t>
            </a:r>
            <a:r>
              <a:rPr lang="en-US">
                <a:latin typeface="Abadi" panose="020B0604020104020204" pitchFamily="34" charset="0"/>
              </a:rPr>
              <a:t> </a:t>
            </a:r>
            <a:r>
              <a:rPr lang="en-US" err="1">
                <a:latin typeface="Abadi" panose="020B0604020104020204" pitchFamily="34" charset="0"/>
              </a:rPr>
              <a:t>hoistway</a:t>
            </a:r>
            <a:r>
              <a:rPr lang="en-US">
                <a:latin typeface="Abadi" panose="020B0604020104020204" pitchFamily="34" charset="0"/>
              </a:rPr>
              <a:t> </a:t>
            </a:r>
            <a:r>
              <a:rPr lang="en-US">
                <a:solidFill>
                  <a:schemeClr val="accent1"/>
                </a:solidFill>
                <a:latin typeface="Abadi" panose="020B0604020104020204" pitchFamily="34" charset="0"/>
              </a:rPr>
              <a:t>enclosure</a:t>
            </a:r>
            <a:r>
              <a:rPr lang="en-US">
                <a:latin typeface="Abadi" panose="020B0604020104020204" pitchFamily="34" charset="0"/>
              </a:rPr>
              <a:t> doors at the floor level designated for recall in accordance with Section 3003.2 shall be permitted to remain open during Phase I emergency recall operation.</a:t>
            </a:r>
          </a:p>
          <a:p>
            <a:pPr lvl="3">
              <a:buClr>
                <a:srgbClr val="0070C0"/>
              </a:buClr>
            </a:pPr>
            <a:r>
              <a:rPr lang="en-US">
                <a:solidFill>
                  <a:srgbClr val="0070C0"/>
                </a:solidFill>
                <a:latin typeface="Abadi" panose="020B0604020104020204" pitchFamily="34" charset="0"/>
              </a:rPr>
              <a:t>3.Fire doors required solely for compliance with ICC 500 shall not be required to be self-closing or automatic-closing.</a:t>
            </a:r>
          </a:p>
        </p:txBody>
      </p:sp>
    </p:spTree>
    <p:extLst>
      <p:ext uri="{BB962C8B-B14F-4D97-AF65-F5344CB8AC3E}">
        <p14:creationId xmlns:p14="http://schemas.microsoft.com/office/powerpoint/2010/main" val="17646727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2E2BB-D07F-4040-AD30-BA90580DE4FC}"/>
              </a:ext>
            </a:extLst>
          </p:cNvPr>
          <p:cNvSpPr>
            <a:spLocks noGrp="1"/>
          </p:cNvSpPr>
          <p:nvPr>
            <p:ph type="title"/>
          </p:nvPr>
        </p:nvSpPr>
        <p:spPr>
          <a:xfrm>
            <a:off x="689874" y="615778"/>
            <a:ext cx="10812252" cy="805249"/>
          </a:xfrm>
        </p:spPr>
        <p:txBody>
          <a:bodyPr>
            <a:normAutofit fontScale="90000"/>
          </a:bodyPr>
          <a:lstStyle/>
          <a:p>
            <a:pPr algn="ctr"/>
            <a:r>
              <a:rPr lang="en-US" b="1">
                <a:latin typeface="Abadi" panose="020B0604020104020204" pitchFamily="34" charset="0"/>
              </a:rPr>
              <a:t>717.2.4 – Mechanical, electrical and plumbing controls.</a:t>
            </a:r>
          </a:p>
        </p:txBody>
      </p:sp>
      <p:sp>
        <p:nvSpPr>
          <p:cNvPr id="3" name="Content Placeholder 2">
            <a:extLst>
              <a:ext uri="{FF2B5EF4-FFF2-40B4-BE49-F238E27FC236}">
                <a16:creationId xmlns:a16="http://schemas.microsoft.com/office/drawing/2014/main" id="{16B9FB97-1972-47FD-8890-8A9CA07DB857}"/>
              </a:ext>
            </a:extLst>
          </p:cNvPr>
          <p:cNvSpPr>
            <a:spLocks noGrp="1"/>
          </p:cNvSpPr>
          <p:nvPr>
            <p:ph idx="1"/>
          </p:nvPr>
        </p:nvSpPr>
        <p:spPr>
          <a:xfrm>
            <a:off x="1143000" y="1733909"/>
            <a:ext cx="9872871" cy="1872360"/>
          </a:xfrm>
        </p:spPr>
        <p:txBody>
          <a:bodyPr>
            <a:normAutofit fontScale="77500" lnSpcReduction="20000"/>
          </a:bodyPr>
          <a:lstStyle/>
          <a:p>
            <a:r>
              <a:rPr lang="en-US" b="1">
                <a:solidFill>
                  <a:srgbClr val="0070C0"/>
                </a:solidFill>
                <a:latin typeface="Abadi" panose="020B0604020104020204" pitchFamily="34" charset="0"/>
              </a:rPr>
              <a:t>Addition</a:t>
            </a:r>
            <a:r>
              <a:rPr lang="en-US" b="1">
                <a:latin typeface="Abadi" panose="020B0604020104020204" pitchFamily="34" charset="0"/>
              </a:rPr>
              <a:t> – </a:t>
            </a:r>
            <a:r>
              <a:rPr lang="en-US">
                <a:latin typeface="Abadi" panose="020B0604020104020204" pitchFamily="34" charset="0"/>
              </a:rPr>
              <a:t>Wiring and cabling is not permitted to be run through fire dampers, smoke dampers, combination fire/smoke dampers, and ceiling radiation dampers to allow for proper operation of the device during inspections and fire events.</a:t>
            </a:r>
          </a:p>
          <a:p>
            <a:pPr>
              <a:buClr>
                <a:srgbClr val="0070C0"/>
              </a:buClr>
            </a:pPr>
            <a:r>
              <a:rPr lang="en-US" b="1">
                <a:solidFill>
                  <a:srgbClr val="0070C0"/>
                </a:solidFill>
                <a:latin typeface="Abadi" panose="020B0604020104020204" pitchFamily="34" charset="0"/>
              </a:rPr>
              <a:t>Section 717.2.4 </a:t>
            </a:r>
            <a:r>
              <a:rPr lang="en-US">
                <a:solidFill>
                  <a:srgbClr val="0070C0"/>
                </a:solidFill>
                <a:latin typeface="Abadi" panose="020B0604020104020204" pitchFamily="34" charset="0"/>
              </a:rPr>
              <a:t>– Mechanical, electrical and plumbing controls shall not be installed in air duct systems.</a:t>
            </a:r>
          </a:p>
          <a:p>
            <a:pPr lvl="1">
              <a:buClr>
                <a:srgbClr val="0070C0"/>
              </a:buClr>
            </a:pPr>
            <a:endParaRPr lang="en-US" b="1">
              <a:latin typeface="Abadi" panose="020B0604020104020204" pitchFamily="34" charset="0"/>
            </a:endParaRPr>
          </a:p>
          <a:p>
            <a:pPr lvl="1">
              <a:buClr>
                <a:srgbClr val="0070C0"/>
              </a:buClr>
            </a:pPr>
            <a:r>
              <a:rPr lang="en-US" b="1">
                <a:solidFill>
                  <a:srgbClr val="0070C0"/>
                </a:solidFill>
                <a:latin typeface="Abadi" panose="020B0604020104020204" pitchFamily="34" charset="0"/>
              </a:rPr>
              <a:t>Exception: </a:t>
            </a:r>
            <a:r>
              <a:rPr lang="en-US">
                <a:solidFill>
                  <a:srgbClr val="0070C0"/>
                </a:solidFill>
                <a:latin typeface="Abadi" panose="020B0604020104020204" pitchFamily="34" charset="0"/>
              </a:rPr>
              <a:t>Controls where the wiring is directly associated with the air distribution system.  The wiring shall comply with the requirements of Section 602 of the IMC and be as short as practicable.</a:t>
            </a:r>
          </a:p>
        </p:txBody>
      </p:sp>
      <p:sp>
        <p:nvSpPr>
          <p:cNvPr id="4" name="Title 1">
            <a:extLst>
              <a:ext uri="{FF2B5EF4-FFF2-40B4-BE49-F238E27FC236}">
                <a16:creationId xmlns:a16="http://schemas.microsoft.com/office/drawing/2014/main" id="{0429509A-58D2-7C94-F08D-2989056001B8}"/>
              </a:ext>
            </a:extLst>
          </p:cNvPr>
          <p:cNvSpPr txBox="1">
            <a:spLocks/>
          </p:cNvSpPr>
          <p:nvPr/>
        </p:nvSpPr>
        <p:spPr>
          <a:xfrm>
            <a:off x="479964" y="3620219"/>
            <a:ext cx="10812252" cy="122782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Abadi" panose="020B0604020104020204" pitchFamily="34" charset="0"/>
                <a:ea typeface="+mj-ea"/>
                <a:cs typeface="+mj-cs"/>
              </a:rPr>
              <a:t>717.2.4.1 – Controls not permitted to be installed through dampers.</a:t>
            </a:r>
          </a:p>
        </p:txBody>
      </p:sp>
      <p:sp>
        <p:nvSpPr>
          <p:cNvPr id="5" name="Content Placeholder 2">
            <a:extLst>
              <a:ext uri="{FF2B5EF4-FFF2-40B4-BE49-F238E27FC236}">
                <a16:creationId xmlns:a16="http://schemas.microsoft.com/office/drawing/2014/main" id="{E1553D6B-9224-33C1-74E3-13EFF7A84E60}"/>
              </a:ext>
            </a:extLst>
          </p:cNvPr>
          <p:cNvSpPr txBox="1">
            <a:spLocks/>
          </p:cNvSpPr>
          <p:nvPr/>
        </p:nvSpPr>
        <p:spPr>
          <a:xfrm>
            <a:off x="1142999" y="4861995"/>
            <a:ext cx="9872871" cy="1561382"/>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228600" marR="0" lvl="0" indent="-182880" algn="l" defTabSz="914400" rtl="0" eaLnBrk="1" fontAlgn="auto" latinLnBrk="0" hangingPunct="1">
              <a:lnSpc>
                <a:spcPct val="90000"/>
              </a:lnSpc>
              <a:spcBef>
                <a:spcPts val="1400"/>
              </a:spcBef>
              <a:spcAft>
                <a:spcPts val="0"/>
              </a:spcAft>
              <a:buClr>
                <a:prstClr val="black"/>
              </a:buClr>
              <a:buSzPct val="80000"/>
              <a:buFont typeface="Corbel" pitchFamily="34" charset="0"/>
              <a:buChar char="•"/>
              <a:tabLst/>
              <a:defRPr/>
            </a:pPr>
            <a:r>
              <a:rPr kumimoji="0" lang="en-US" sz="1800" b="1" i="0" u="none" strike="noStrike" kern="1200" cap="none" spc="0" normalizeH="0" baseline="0" noProof="0">
                <a:ln>
                  <a:noFill/>
                </a:ln>
                <a:solidFill>
                  <a:srgbClr val="0070C0"/>
                </a:solidFill>
                <a:effectLst/>
                <a:uLnTx/>
                <a:uFillTx/>
                <a:latin typeface="Abadi" panose="020B0604020104020204" pitchFamily="34" charset="0"/>
                <a:ea typeface="+mn-ea"/>
                <a:cs typeface="+mn-cs"/>
              </a:rPr>
              <a:t>Section 717.2.4.1 </a:t>
            </a:r>
            <a:r>
              <a:rPr kumimoji="0" lang="en-US" sz="1800" b="0" i="0" u="none" strike="noStrike" kern="1200" cap="none" spc="0" normalizeH="0" baseline="0" noProof="0">
                <a:ln>
                  <a:noFill/>
                </a:ln>
                <a:solidFill>
                  <a:srgbClr val="0070C0"/>
                </a:solidFill>
                <a:effectLst/>
                <a:uLnTx/>
                <a:uFillTx/>
                <a:latin typeface="Abadi" panose="020B0604020104020204" pitchFamily="34" charset="0"/>
                <a:ea typeface="+mn-ea"/>
                <a:cs typeface="+mn-cs"/>
              </a:rPr>
              <a:t>– Mechanical, electrical and plumbing controls shall not be installed through fire dampers, smoke dampers, combination fire/smoke dampers or ceiling radiation dampers unless otherwise permitted by the manufacturer and the listing.</a:t>
            </a:r>
          </a:p>
        </p:txBody>
      </p:sp>
    </p:spTree>
    <p:extLst>
      <p:ext uri="{BB962C8B-B14F-4D97-AF65-F5344CB8AC3E}">
        <p14:creationId xmlns:p14="http://schemas.microsoft.com/office/powerpoint/2010/main" val="425328279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B86DB-C623-B0BB-C830-774046B5C98B}"/>
              </a:ext>
            </a:extLst>
          </p:cNvPr>
          <p:cNvSpPr>
            <a:spLocks noGrp="1"/>
          </p:cNvSpPr>
          <p:nvPr>
            <p:ph type="title"/>
          </p:nvPr>
        </p:nvSpPr>
        <p:spPr>
          <a:xfrm>
            <a:off x="3361083" y="434671"/>
            <a:ext cx="5436704" cy="622852"/>
          </a:xfrm>
        </p:spPr>
        <p:txBody>
          <a:bodyPr>
            <a:normAutofit fontScale="90000"/>
          </a:bodyPr>
          <a:lstStyle/>
          <a:p>
            <a:r>
              <a:rPr lang="en-US" b="1">
                <a:latin typeface="Abadi" panose="020B0604020104020204" pitchFamily="34" charset="0"/>
              </a:rPr>
              <a:t>1010.2.1 - Unlatching</a:t>
            </a:r>
          </a:p>
        </p:txBody>
      </p:sp>
      <p:sp>
        <p:nvSpPr>
          <p:cNvPr id="3" name="Content Placeholder 2">
            <a:extLst>
              <a:ext uri="{FF2B5EF4-FFF2-40B4-BE49-F238E27FC236}">
                <a16:creationId xmlns:a16="http://schemas.microsoft.com/office/drawing/2014/main" id="{2C98F1B8-31E9-0698-5CB6-C73910D5D8A2}"/>
              </a:ext>
            </a:extLst>
          </p:cNvPr>
          <p:cNvSpPr>
            <a:spLocks noGrp="1"/>
          </p:cNvSpPr>
          <p:nvPr>
            <p:ph idx="1"/>
          </p:nvPr>
        </p:nvSpPr>
        <p:spPr>
          <a:xfrm>
            <a:off x="1079389" y="1210585"/>
            <a:ext cx="9872871" cy="5212743"/>
          </a:xfrm>
        </p:spPr>
        <p:txBody>
          <a:bodyPr>
            <a:normAutofit fontScale="85000" lnSpcReduction="20000"/>
          </a:bodyPr>
          <a:lstStyle/>
          <a:p>
            <a:r>
              <a:rPr lang="en-US" b="1">
                <a:solidFill>
                  <a:srgbClr val="0070C0"/>
                </a:solidFill>
                <a:latin typeface="Abadi" panose="020B0604020104020204" pitchFamily="34" charset="0"/>
              </a:rPr>
              <a:t>Modification</a:t>
            </a:r>
            <a:r>
              <a:rPr lang="en-US">
                <a:latin typeface="Abadi" panose="020B0604020104020204" pitchFamily="34" charset="0"/>
              </a:rPr>
              <a:t> - New definitions of various types of bolting mechanisms and a new table clarify the types and locations for locks and latches.</a:t>
            </a:r>
          </a:p>
          <a:p>
            <a:pPr lvl="1"/>
            <a:endParaRPr lang="en-US">
              <a:latin typeface="Abadi" panose="020B0604020104020204" pitchFamily="34" charset="0"/>
            </a:endParaRPr>
          </a:p>
          <a:p>
            <a:pPr marL="274320" lvl="1" indent="0">
              <a:buNone/>
            </a:pPr>
            <a:r>
              <a:rPr lang="en-US">
                <a:latin typeface="Abadi" panose="020B0604020104020204" pitchFamily="34" charset="0"/>
              </a:rPr>
              <a:t>   Definitions added to Section 202</a:t>
            </a:r>
          </a:p>
          <a:p>
            <a:pPr lvl="1"/>
            <a:endParaRPr lang="en-US">
              <a:latin typeface="Abadi" panose="020B0604020104020204" pitchFamily="34" charset="0"/>
            </a:endParaRPr>
          </a:p>
          <a:p>
            <a:pPr lvl="1"/>
            <a:r>
              <a:rPr lang="en-US" b="1">
                <a:solidFill>
                  <a:srgbClr val="0070C0"/>
                </a:solidFill>
                <a:latin typeface="Abadi" panose="020B0604020104020204" pitchFamily="34" charset="0"/>
              </a:rPr>
              <a:t>AUTOMATIC FLUSH BOLT</a:t>
            </a:r>
            <a:r>
              <a:rPr lang="en-US">
                <a:solidFill>
                  <a:srgbClr val="0070C0"/>
                </a:solidFill>
                <a:latin typeface="Abadi" panose="020B0604020104020204" pitchFamily="34" charset="0"/>
              </a:rPr>
              <a:t>. Door-locking hardware, installed on the inactive leaf of a pair of doors, which has a bolt that is extended automatically into the door frame or floor when the active leaf is closed after the inactive leaf, and which holds the inactive leaf in a closed position. When the active leaf is opened, the automatic flush bolt retracts the bolt or rod allowing the inactive leaf to be opened (see “Constant latching bolt,” “Dead bolt,” “Manual bolt”).</a:t>
            </a:r>
          </a:p>
          <a:p>
            <a:pPr lvl="1"/>
            <a:endParaRPr lang="en-US">
              <a:solidFill>
                <a:srgbClr val="0070C0"/>
              </a:solidFill>
              <a:latin typeface="Abadi" panose="020B0604020104020204" pitchFamily="34" charset="0"/>
            </a:endParaRPr>
          </a:p>
          <a:p>
            <a:pPr lvl="1"/>
            <a:r>
              <a:rPr lang="en-US" b="1">
                <a:solidFill>
                  <a:srgbClr val="0070C0"/>
                </a:solidFill>
                <a:latin typeface="Abadi" panose="020B0604020104020204" pitchFamily="34" charset="0"/>
              </a:rPr>
              <a:t>CONSTANT LATCHING BOLT</a:t>
            </a:r>
            <a:r>
              <a:rPr lang="en-US">
                <a:solidFill>
                  <a:srgbClr val="0070C0"/>
                </a:solidFill>
                <a:latin typeface="Abadi" panose="020B0604020104020204" pitchFamily="34" charset="0"/>
              </a:rPr>
              <a:t>. Door-locking hardware installed on the inactive leaf of a pair of doors consisting of a bolt that automatically latches into the door frame or floor, holding the inactive leaf in a closed position. The latch bolt is retracted manually to allow the inactive leaf to be opened.</a:t>
            </a:r>
          </a:p>
          <a:p>
            <a:pPr lvl="1"/>
            <a:endParaRPr lang="en-US">
              <a:solidFill>
                <a:srgbClr val="0070C0"/>
              </a:solidFill>
              <a:latin typeface="Abadi" panose="020B0604020104020204" pitchFamily="34" charset="0"/>
            </a:endParaRPr>
          </a:p>
          <a:p>
            <a:pPr lvl="1"/>
            <a:r>
              <a:rPr lang="en-US" b="1">
                <a:solidFill>
                  <a:srgbClr val="0070C0"/>
                </a:solidFill>
                <a:latin typeface="Abadi" panose="020B0604020104020204" pitchFamily="34" charset="0"/>
              </a:rPr>
              <a:t>DEAD BOLT. </a:t>
            </a:r>
            <a:r>
              <a:rPr lang="en-US">
                <a:solidFill>
                  <a:srgbClr val="0070C0"/>
                </a:solidFill>
                <a:latin typeface="Abadi" panose="020B0604020104020204" pitchFamily="34" charset="0"/>
              </a:rPr>
              <a:t>Door-locking hardware with a bolt which is extended and retracted by action of the lock mechanism (see “Automatic flush bolt,” “Constant latching bolt,” “Manual bolt”).</a:t>
            </a:r>
          </a:p>
          <a:p>
            <a:pPr lvl="1"/>
            <a:endParaRPr lang="en-US">
              <a:solidFill>
                <a:srgbClr val="0070C0"/>
              </a:solidFill>
              <a:latin typeface="Abadi" panose="020B0604020104020204" pitchFamily="34" charset="0"/>
            </a:endParaRPr>
          </a:p>
          <a:p>
            <a:pPr lvl="1"/>
            <a:r>
              <a:rPr lang="en-US" b="1">
                <a:solidFill>
                  <a:srgbClr val="0070C0"/>
                </a:solidFill>
                <a:latin typeface="Abadi" panose="020B0604020104020204" pitchFamily="34" charset="0"/>
              </a:rPr>
              <a:t>MANUAL BOLT</a:t>
            </a:r>
            <a:r>
              <a:rPr lang="en-US">
                <a:solidFill>
                  <a:srgbClr val="0070C0"/>
                </a:solidFill>
                <a:latin typeface="Abadi" panose="020B0604020104020204" pitchFamily="34" charset="0"/>
              </a:rPr>
              <a:t>. Door-locking hardware operable from one side of the door, or from the edge of a door leaf, with a bolt or rod extended and retracted by manual movement of the bolt or rod, such as a manual flush bolt or manual surface bolt (see “Automatic flush bolt,” “Constant latching bolt, “Dead bolt”).</a:t>
            </a:r>
          </a:p>
        </p:txBody>
      </p:sp>
    </p:spTree>
    <p:extLst>
      <p:ext uri="{BB962C8B-B14F-4D97-AF65-F5344CB8AC3E}">
        <p14:creationId xmlns:p14="http://schemas.microsoft.com/office/powerpoint/2010/main" val="89808061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D0184C-20DC-373C-8FAD-C6F8CC6F9CDA}"/>
              </a:ext>
            </a:extLst>
          </p:cNvPr>
          <p:cNvSpPr>
            <a:spLocks noGrp="1"/>
          </p:cNvSpPr>
          <p:nvPr>
            <p:ph idx="1"/>
          </p:nvPr>
        </p:nvSpPr>
        <p:spPr/>
        <p:txBody>
          <a:bodyPr>
            <a:normAutofit/>
          </a:bodyPr>
          <a:lstStyle/>
          <a:p>
            <a:r>
              <a:rPr lang="en-US" b="1">
                <a:latin typeface="Abadi" panose="020B0604020104020204" pitchFamily="34" charset="0"/>
              </a:rPr>
              <a:t>Section 1010.2.1 </a:t>
            </a:r>
            <a:r>
              <a:rPr lang="en-US">
                <a:latin typeface="Abadi" panose="020B0604020104020204" pitchFamily="34" charset="0"/>
              </a:rPr>
              <a:t>- The unlatching of any door or leaf for egress shall require not more than one motion in a single linear or rotational direction to release all latching and all locking devices. </a:t>
            </a:r>
            <a:r>
              <a:rPr lang="en-US">
                <a:solidFill>
                  <a:srgbClr val="0070C0"/>
                </a:solidFill>
                <a:latin typeface="Abadi" panose="020B0604020104020204" pitchFamily="34" charset="0"/>
              </a:rPr>
              <a:t>Manual bolts are not permitted.</a:t>
            </a:r>
          </a:p>
          <a:p>
            <a:pPr lvl="2"/>
            <a:r>
              <a:rPr lang="en-US">
                <a:latin typeface="Abadi" panose="020B0604020104020204" pitchFamily="34" charset="0"/>
              </a:rPr>
              <a:t>1.Places of detention or restraint.</a:t>
            </a:r>
          </a:p>
          <a:p>
            <a:pPr lvl="2"/>
            <a:r>
              <a:rPr lang="en-US">
                <a:solidFill>
                  <a:schemeClr val="accent1"/>
                </a:solidFill>
                <a:latin typeface="Abadi" panose="020B0604020104020204" pitchFamily="34" charset="0"/>
              </a:rPr>
              <a:t>2.Where manually operated bolt locks are permitted by Section 1010.2.5.</a:t>
            </a:r>
          </a:p>
          <a:p>
            <a:pPr lvl="2"/>
            <a:r>
              <a:rPr lang="en-US">
                <a:solidFill>
                  <a:schemeClr val="accent1"/>
                </a:solidFill>
                <a:latin typeface="Abadi" panose="020B0604020104020204" pitchFamily="34" charset="0"/>
              </a:rPr>
              <a:t>3.Doors with automatic flush bolts as permitted by Section 1010.2.4, Item 4.</a:t>
            </a:r>
          </a:p>
          <a:p>
            <a:pPr lvl="2"/>
            <a:r>
              <a:rPr lang="en-US">
                <a:solidFill>
                  <a:srgbClr val="0070C0"/>
                </a:solidFill>
                <a:latin typeface="Abadi" panose="020B0604020104020204" pitchFamily="34" charset="0"/>
              </a:rPr>
              <a:t>2.Doors with manual bolts, automatic flush bolts and constant latching bolts as permitted by Section 1010.2.4, Item 4.</a:t>
            </a:r>
          </a:p>
          <a:p>
            <a:pPr lvl="2"/>
            <a:r>
              <a:rPr lang="en-US">
                <a:latin typeface="Abadi" panose="020B0604020104020204" pitchFamily="34" charset="0"/>
              </a:rPr>
              <a:t>3.Doors from individual dwelling units and sleeping units of Group R occupancies as permitted by Section 1010.2.4, Item 5.</a:t>
            </a:r>
          </a:p>
        </p:txBody>
      </p:sp>
      <p:sp>
        <p:nvSpPr>
          <p:cNvPr id="8" name="Title 1">
            <a:extLst>
              <a:ext uri="{FF2B5EF4-FFF2-40B4-BE49-F238E27FC236}">
                <a16:creationId xmlns:a16="http://schemas.microsoft.com/office/drawing/2014/main" id="{A7A73A0E-A722-B83E-F133-2AEE89904828}"/>
              </a:ext>
            </a:extLst>
          </p:cNvPr>
          <p:cNvSpPr>
            <a:spLocks noGrp="1"/>
          </p:cNvSpPr>
          <p:nvPr>
            <p:ph type="title"/>
          </p:nvPr>
        </p:nvSpPr>
        <p:spPr>
          <a:xfrm>
            <a:off x="2590303" y="494307"/>
            <a:ext cx="7011394" cy="1060173"/>
          </a:xfrm>
        </p:spPr>
        <p:txBody>
          <a:bodyPr>
            <a:normAutofit fontScale="90000"/>
          </a:bodyPr>
          <a:lstStyle/>
          <a:p>
            <a:r>
              <a:rPr lang="en-US" b="1">
                <a:latin typeface="Abadi" panose="020B0604020104020204" pitchFamily="34" charset="0"/>
              </a:rPr>
              <a:t>1010.2.1 – Unlatching - Cont.</a:t>
            </a:r>
          </a:p>
        </p:txBody>
      </p:sp>
    </p:spTree>
    <p:extLst>
      <p:ext uri="{BB962C8B-B14F-4D97-AF65-F5344CB8AC3E}">
        <p14:creationId xmlns:p14="http://schemas.microsoft.com/office/powerpoint/2010/main" val="294863458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737" y="374822"/>
            <a:ext cx="11168948" cy="959708"/>
          </a:xfrm>
        </p:spPr>
        <p:txBody>
          <a:bodyPr>
            <a:normAutofit fontScale="90000"/>
          </a:bodyPr>
          <a:lstStyle/>
          <a:p>
            <a:pPr algn="ctr"/>
            <a:r>
              <a:rPr lang="en-US" b="1">
                <a:latin typeface="Abadi" panose="020B0604020104020204" pitchFamily="34" charset="0"/>
              </a:rPr>
              <a:t>1010.2.4 - Locks and latches (Locally Amended)</a:t>
            </a:r>
          </a:p>
        </p:txBody>
      </p:sp>
      <p:sp>
        <p:nvSpPr>
          <p:cNvPr id="3" name="Content Placeholder 2"/>
          <p:cNvSpPr>
            <a:spLocks noGrp="1"/>
          </p:cNvSpPr>
          <p:nvPr>
            <p:ph idx="1"/>
          </p:nvPr>
        </p:nvSpPr>
        <p:spPr>
          <a:xfrm>
            <a:off x="475736" y="1433382"/>
            <a:ext cx="11343503" cy="5049795"/>
          </a:xfrm>
        </p:spPr>
        <p:txBody>
          <a:bodyPr>
            <a:normAutofit fontScale="62500" lnSpcReduction="20000"/>
          </a:bodyPr>
          <a:lstStyle/>
          <a:p>
            <a:r>
              <a:rPr lang="en-US" sz="2400" b="1">
                <a:solidFill>
                  <a:srgbClr val="0070C0"/>
                </a:solidFill>
                <a:latin typeface="Abadi" panose="020B0604020104020204" pitchFamily="34" charset="0"/>
              </a:rPr>
              <a:t>Modification</a:t>
            </a:r>
            <a:r>
              <a:rPr lang="en-US" sz="2400" b="1">
                <a:latin typeface="Abadi" panose="020B0604020104020204" pitchFamily="34" charset="0"/>
              </a:rPr>
              <a:t> – </a:t>
            </a:r>
            <a:r>
              <a:rPr lang="en-US" sz="2400">
                <a:latin typeface="Abadi" panose="020B0604020104020204" pitchFamily="34" charset="0"/>
              </a:rPr>
              <a:t>A new table to clarify the types and locations for locks and latches.</a:t>
            </a:r>
          </a:p>
          <a:p>
            <a:pPr>
              <a:buClr>
                <a:srgbClr val="0070C0"/>
              </a:buClr>
              <a:buFont typeface="Arial" panose="020B0604020202020204" pitchFamily="34" charset="0"/>
              <a:buChar char="•"/>
            </a:pPr>
            <a:r>
              <a:rPr lang="en-US" sz="2400" b="1">
                <a:latin typeface="Abadi" panose="020B0604020104020204" pitchFamily="34" charset="0"/>
              </a:rPr>
              <a:t>Section 1010.2.4 – </a:t>
            </a:r>
            <a:r>
              <a:rPr lang="en-US" sz="2400">
                <a:latin typeface="Abadi" panose="020B0604020104020204" pitchFamily="34" charset="0"/>
              </a:rPr>
              <a:t>Locks and latches shall be permitted to prevent the operation of doors where any of the following exist:</a:t>
            </a:r>
          </a:p>
          <a:p>
            <a:pPr lvl="1">
              <a:buClr>
                <a:srgbClr val="0070C0"/>
              </a:buClr>
              <a:buFont typeface="Arial" panose="020B0604020202020204" pitchFamily="34" charset="0"/>
              <a:buChar char="•"/>
            </a:pPr>
            <a:r>
              <a:rPr lang="en-US" sz="2400">
                <a:solidFill>
                  <a:srgbClr val="00B050"/>
                </a:solidFill>
                <a:latin typeface="Abadi" panose="020B0604020104020204" pitchFamily="34" charset="0"/>
              </a:rPr>
              <a:t>(No changes to Items 1 &amp; 2)</a:t>
            </a:r>
          </a:p>
          <a:p>
            <a:pPr lvl="2">
              <a:buClr>
                <a:srgbClr val="0070C0"/>
              </a:buClr>
              <a:buFont typeface="Arial" panose="020B0604020202020204" pitchFamily="34" charset="0"/>
              <a:buChar char="•"/>
            </a:pPr>
            <a:r>
              <a:rPr lang="en-US" sz="2600">
                <a:latin typeface="Abadi" panose="020B0604020104020204" pitchFamily="34" charset="0"/>
              </a:rPr>
              <a:t>3. - In buildings in occupancy Group A having an occupant load of 300 or less, Groups B, F, M and S, and in places of religious worship, the main door or doors are permitted to be equipped with a thumb-turn operated locking devices from the egress side provided:</a:t>
            </a:r>
          </a:p>
          <a:p>
            <a:pPr lvl="3">
              <a:buClr>
                <a:srgbClr val="0070C0"/>
              </a:buClr>
              <a:buFont typeface="Arial" panose="020B0604020202020204" pitchFamily="34" charset="0"/>
              <a:buChar char="•"/>
            </a:pPr>
            <a:r>
              <a:rPr lang="en-US" sz="2200">
                <a:solidFill>
                  <a:srgbClr val="0070C0"/>
                </a:solidFill>
                <a:latin typeface="Abadi" panose="020B0604020104020204" pitchFamily="34" charset="0"/>
              </a:rPr>
              <a:t>3.1  </a:t>
            </a:r>
            <a:r>
              <a:rPr lang="en-US" sz="2100">
                <a:solidFill>
                  <a:srgbClr val="0070C0"/>
                </a:solidFill>
                <a:latin typeface="Abadi" panose="020B0604020104020204" pitchFamily="34" charset="0"/>
              </a:rPr>
              <a:t>The doors are the main exterior doors to the building, or the doors are the main doors to the tenant space.</a:t>
            </a:r>
          </a:p>
          <a:p>
            <a:pPr lvl="3">
              <a:buClr>
                <a:srgbClr val="0070C0"/>
              </a:buClr>
              <a:buFont typeface="Arial" panose="020B0604020202020204" pitchFamily="34" charset="0"/>
              <a:buChar char="•"/>
            </a:pPr>
            <a:r>
              <a:rPr lang="en-US" sz="2200">
                <a:latin typeface="Abadi" panose="020B0604020104020204" pitchFamily="34" charset="0"/>
              </a:rPr>
              <a:t>3.2. The locking device is readily distinguishable as locked.</a:t>
            </a:r>
          </a:p>
          <a:p>
            <a:pPr lvl="3">
              <a:buClr>
                <a:srgbClr val="0070C0"/>
              </a:buClr>
              <a:buFont typeface="Arial" panose="020B0604020202020204" pitchFamily="34" charset="0"/>
              <a:buChar char="•"/>
            </a:pPr>
            <a:r>
              <a:rPr lang="en-US" sz="2200">
                <a:latin typeface="Abadi" panose="020B0604020104020204" pitchFamily="34" charset="0"/>
              </a:rPr>
              <a:t>3.3  A readily visible durable sign is posted on the egress side on or adjacent to the door stating: THIS DOOR TO REMAINUNLOCKED WHEN THIS SPACE IS OCCUPIED. The signs hall be in letters 1-inch high on a contrasting background.</a:t>
            </a:r>
          </a:p>
          <a:p>
            <a:pPr lvl="3">
              <a:buClr>
                <a:srgbClr val="0070C0"/>
              </a:buClr>
              <a:buFont typeface="Arial" panose="020B0604020202020204" pitchFamily="34" charset="0"/>
              <a:buChar char="•"/>
            </a:pPr>
            <a:endParaRPr lang="en-US" sz="2200">
              <a:latin typeface="Abadi" panose="020B0604020104020204" pitchFamily="34" charset="0"/>
            </a:endParaRPr>
          </a:p>
          <a:p>
            <a:pPr lvl="2">
              <a:buClr>
                <a:srgbClr val="0070C0"/>
              </a:buClr>
              <a:buFont typeface="Arial" panose="020B0604020202020204" pitchFamily="34" charset="0"/>
              <a:buChar char="•"/>
            </a:pPr>
            <a:r>
              <a:rPr lang="en-US" sz="2600">
                <a:solidFill>
                  <a:srgbClr val="0070C0"/>
                </a:solidFill>
                <a:latin typeface="Abadi" panose="020B0604020104020204" pitchFamily="34" charset="0"/>
              </a:rPr>
              <a:t>4. </a:t>
            </a:r>
            <a:r>
              <a:rPr lang="en-US" sz="2600">
                <a:solidFill>
                  <a:schemeClr val="accent1"/>
                </a:solidFill>
                <a:latin typeface="Abadi" panose="020B0604020104020204" pitchFamily="34" charset="0"/>
              </a:rPr>
              <a:t>Where egress doors are used in pairs, approved automatic flush bolts shall be permitted to be used, provided that the door leaf having the automatic flush bolts does not have a doorknob or surface-mounted hardware. </a:t>
            </a:r>
            <a:r>
              <a:rPr lang="en-US" sz="2600">
                <a:solidFill>
                  <a:srgbClr val="0070C0"/>
                </a:solidFill>
                <a:latin typeface="Abadi" panose="020B0604020104020204" pitchFamily="34" charset="0"/>
              </a:rPr>
              <a:t>Manual bolts, automatic flush bolts, and constant latching bolts on the inactive leaf of a pair of doors in accordance with Table 1010.2.4, provided the inactive leaf does not have a doorknob, panic hardware, or similar operating hardware.</a:t>
            </a:r>
          </a:p>
          <a:p>
            <a:pPr lvl="2">
              <a:buClr>
                <a:srgbClr val="0070C0"/>
              </a:buClr>
              <a:buFont typeface="Arial" panose="020B0604020202020204" pitchFamily="34" charset="0"/>
              <a:buChar char="•"/>
            </a:pPr>
            <a:endParaRPr lang="en-US" sz="2600">
              <a:solidFill>
                <a:srgbClr val="0070C0"/>
              </a:solidFill>
              <a:latin typeface="Abadi" panose="020B0604020104020204" pitchFamily="34" charset="0"/>
            </a:endParaRPr>
          </a:p>
          <a:p>
            <a:pPr lvl="2">
              <a:buClr>
                <a:srgbClr val="0070C0"/>
              </a:buClr>
              <a:buFont typeface="Arial" panose="020B0604020202020204" pitchFamily="34" charset="0"/>
              <a:buChar char="•"/>
            </a:pPr>
            <a:r>
              <a:rPr lang="en-US" sz="2600">
                <a:solidFill>
                  <a:srgbClr val="0070C0"/>
                </a:solidFill>
                <a:latin typeface="Abadi" panose="020B0604020104020204" pitchFamily="34" charset="0"/>
              </a:rPr>
              <a:t>5. </a:t>
            </a:r>
            <a:r>
              <a:rPr lang="en-US" sz="2600">
                <a:solidFill>
                  <a:schemeClr val="accent1"/>
                </a:solidFill>
                <a:latin typeface="Abadi" panose="020B0604020104020204" pitchFamily="34" charset="0"/>
              </a:rPr>
              <a:t>Doors </a:t>
            </a:r>
            <a:r>
              <a:rPr lang="en-US" sz="2600">
                <a:solidFill>
                  <a:srgbClr val="0070C0"/>
                </a:solidFill>
                <a:latin typeface="Abadi" panose="020B0604020104020204" pitchFamily="34" charset="0"/>
              </a:rPr>
              <a:t>Single exit doors complying with Section 1006.2.1 or 1006.3.4 </a:t>
            </a:r>
            <a:r>
              <a:rPr lang="en-US" sz="2600">
                <a:latin typeface="Abadi" panose="020B0604020104020204" pitchFamily="34" charset="0"/>
              </a:rPr>
              <a:t>from individual dwelling or sleeping units of Group R occupancies</a:t>
            </a:r>
            <a:r>
              <a:rPr lang="en-US" sz="2600">
                <a:solidFill>
                  <a:srgbClr val="0070C0"/>
                </a:solidFill>
                <a:latin typeface="Abadi" panose="020B0604020104020204" pitchFamily="34" charset="0"/>
              </a:rPr>
              <a:t> </a:t>
            </a:r>
            <a:r>
              <a:rPr lang="en-US" sz="2600">
                <a:solidFill>
                  <a:schemeClr val="accent1"/>
                </a:solidFill>
                <a:latin typeface="Abadi" panose="020B0604020104020204" pitchFamily="34" charset="0"/>
              </a:rPr>
              <a:t>having an occupant load of 10 or less are permitted to be</a:t>
            </a:r>
            <a:r>
              <a:rPr lang="en-US" sz="2600">
                <a:solidFill>
                  <a:srgbClr val="0070C0"/>
                </a:solidFill>
                <a:latin typeface="Abadi" panose="020B0604020104020204" pitchFamily="34" charset="0"/>
              </a:rPr>
              <a:t> and </a:t>
            </a:r>
            <a:r>
              <a:rPr lang="en-US" sz="2600">
                <a:latin typeface="Abadi" panose="020B0604020104020204" pitchFamily="34" charset="0"/>
              </a:rPr>
              <a:t>equipped with a night latch, dead bolt or security chain </a:t>
            </a:r>
            <a:r>
              <a:rPr lang="en-US" sz="2600">
                <a:solidFill>
                  <a:srgbClr val="0070C0"/>
                </a:solidFill>
                <a:latin typeface="Abadi" panose="020B0604020104020204" pitchFamily="34" charset="0"/>
              </a:rPr>
              <a:t>that requires a second releasing motion, </a:t>
            </a:r>
            <a:r>
              <a:rPr lang="en-US" sz="2600">
                <a:latin typeface="Abadi" panose="020B0604020104020204" pitchFamily="34" charset="0"/>
              </a:rPr>
              <a:t>provided such devices are openable from the inside without </a:t>
            </a:r>
            <a:r>
              <a:rPr lang="en-US" sz="2600" err="1">
                <a:latin typeface="Abadi" panose="020B0604020104020204" pitchFamily="34" charset="0"/>
              </a:rPr>
              <a:t>theuse</a:t>
            </a:r>
            <a:r>
              <a:rPr lang="en-US" sz="2600">
                <a:latin typeface="Abadi" panose="020B0604020104020204" pitchFamily="34" charset="0"/>
              </a:rPr>
              <a:t> of a key or tool.</a:t>
            </a:r>
          </a:p>
          <a:p>
            <a:pPr marL="274320" lvl="1" indent="0">
              <a:buNone/>
            </a:pPr>
            <a:r>
              <a:rPr lang="en-US" sz="2800">
                <a:solidFill>
                  <a:srgbClr val="00B050"/>
                </a:solidFill>
                <a:latin typeface="Abadi" panose="020B0604020104020204" pitchFamily="34" charset="0"/>
              </a:rPr>
              <a:t>(No changes in LOCAL AMENDMENTS Items 6 through 10)</a:t>
            </a:r>
          </a:p>
          <a:p>
            <a:pPr marL="45720" indent="0">
              <a:buNone/>
            </a:pPr>
            <a:r>
              <a:rPr lang="en-US" sz="1600"/>
              <a:t>	</a:t>
            </a:r>
          </a:p>
          <a:p>
            <a:endParaRPr lang="en-US" sz="1600" i="1" u="sng"/>
          </a:p>
          <a:p>
            <a:pPr marL="45720" indent="0">
              <a:buNone/>
            </a:pPr>
            <a:endParaRPr lang="en-US" sz="1600"/>
          </a:p>
        </p:txBody>
      </p:sp>
    </p:spTree>
    <p:extLst>
      <p:ext uri="{BB962C8B-B14F-4D97-AF65-F5344CB8AC3E}">
        <p14:creationId xmlns:p14="http://schemas.microsoft.com/office/powerpoint/2010/main" val="277468687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37039-A897-4FA7-801C-6F23056726CD}"/>
              </a:ext>
            </a:extLst>
          </p:cNvPr>
          <p:cNvSpPr>
            <a:spLocks noGrp="1"/>
          </p:cNvSpPr>
          <p:nvPr>
            <p:ph type="title"/>
          </p:nvPr>
        </p:nvSpPr>
        <p:spPr>
          <a:xfrm>
            <a:off x="1143000" y="305511"/>
            <a:ext cx="9875520" cy="461583"/>
          </a:xfrm>
        </p:spPr>
        <p:txBody>
          <a:bodyPr>
            <a:normAutofit fontScale="90000"/>
          </a:bodyPr>
          <a:lstStyle/>
          <a:p>
            <a:pPr algn="ctr"/>
            <a:r>
              <a:rPr lang="en-US" b="1"/>
              <a:t>Table 1010.2.4</a:t>
            </a:r>
          </a:p>
        </p:txBody>
      </p:sp>
      <p:sp>
        <p:nvSpPr>
          <p:cNvPr id="3" name="Content Placeholder 2">
            <a:extLst>
              <a:ext uri="{FF2B5EF4-FFF2-40B4-BE49-F238E27FC236}">
                <a16:creationId xmlns:a16="http://schemas.microsoft.com/office/drawing/2014/main" id="{6D9EE78F-7C3C-476C-B7D3-4F0EB5241222}"/>
              </a:ext>
            </a:extLst>
          </p:cNvPr>
          <p:cNvSpPr>
            <a:spLocks noGrp="1"/>
          </p:cNvSpPr>
          <p:nvPr>
            <p:ph idx="4294967295"/>
          </p:nvPr>
        </p:nvSpPr>
        <p:spPr>
          <a:xfrm>
            <a:off x="285750" y="1911985"/>
            <a:ext cx="11620500" cy="2860675"/>
          </a:xfrm>
        </p:spPr>
        <p:txBody>
          <a:bodyPr>
            <a:noAutofit/>
          </a:bodyPr>
          <a:lstStyle/>
          <a:p>
            <a:pPr lvl="1"/>
            <a:endParaRPr lang="en-US" sz="1000"/>
          </a:p>
          <a:p>
            <a:endParaRPr lang="en-US" sz="1000"/>
          </a:p>
          <a:p>
            <a:endParaRPr lang="en-US" sz="1000"/>
          </a:p>
        </p:txBody>
      </p:sp>
      <p:sp>
        <p:nvSpPr>
          <p:cNvPr id="4" name="TextBox 3">
            <a:extLst>
              <a:ext uri="{FF2B5EF4-FFF2-40B4-BE49-F238E27FC236}">
                <a16:creationId xmlns:a16="http://schemas.microsoft.com/office/drawing/2014/main" id="{1DC4DDAD-B1A7-4629-8092-0FE2A38E8AD2}"/>
              </a:ext>
            </a:extLst>
          </p:cNvPr>
          <p:cNvSpPr txBox="1"/>
          <p:nvPr/>
        </p:nvSpPr>
        <p:spPr>
          <a:xfrm>
            <a:off x="1277070" y="5029200"/>
            <a:ext cx="9607379"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orbel" panose="020B0503020204020204"/>
              <a:ea typeface="+mn-ea"/>
              <a:cs typeface="+mn-cs"/>
            </a:endParaRPr>
          </a:p>
        </p:txBody>
      </p:sp>
      <p:graphicFrame>
        <p:nvGraphicFramePr>
          <p:cNvPr id="9" name="Table 8">
            <a:extLst>
              <a:ext uri="{FF2B5EF4-FFF2-40B4-BE49-F238E27FC236}">
                <a16:creationId xmlns:a16="http://schemas.microsoft.com/office/drawing/2014/main" id="{FE34830F-8D39-9990-3C93-B5749BDD98E0}"/>
              </a:ext>
            </a:extLst>
          </p:cNvPr>
          <p:cNvGraphicFramePr>
            <a:graphicFrameLocks noGrp="1"/>
          </p:cNvGraphicFramePr>
          <p:nvPr/>
        </p:nvGraphicFramePr>
        <p:xfrm>
          <a:off x="1006868" y="1380350"/>
          <a:ext cx="9513865" cy="4680492"/>
        </p:xfrm>
        <a:graphic>
          <a:graphicData uri="http://schemas.openxmlformats.org/drawingml/2006/table">
            <a:tbl>
              <a:tblPr firstRow="1" firstCol="1" bandRow="1"/>
              <a:tblGrid>
                <a:gridCol w="1902773">
                  <a:extLst>
                    <a:ext uri="{9D8B030D-6E8A-4147-A177-3AD203B41FA5}">
                      <a16:colId xmlns:a16="http://schemas.microsoft.com/office/drawing/2014/main" val="603858743"/>
                    </a:ext>
                  </a:extLst>
                </a:gridCol>
                <a:gridCol w="1902773">
                  <a:extLst>
                    <a:ext uri="{9D8B030D-6E8A-4147-A177-3AD203B41FA5}">
                      <a16:colId xmlns:a16="http://schemas.microsoft.com/office/drawing/2014/main" val="1402304157"/>
                    </a:ext>
                  </a:extLst>
                </a:gridCol>
                <a:gridCol w="1902773">
                  <a:extLst>
                    <a:ext uri="{9D8B030D-6E8A-4147-A177-3AD203B41FA5}">
                      <a16:colId xmlns:a16="http://schemas.microsoft.com/office/drawing/2014/main" val="597882316"/>
                    </a:ext>
                  </a:extLst>
                </a:gridCol>
                <a:gridCol w="1902773">
                  <a:extLst>
                    <a:ext uri="{9D8B030D-6E8A-4147-A177-3AD203B41FA5}">
                      <a16:colId xmlns:a16="http://schemas.microsoft.com/office/drawing/2014/main" val="2054930612"/>
                    </a:ext>
                  </a:extLst>
                </a:gridCol>
                <a:gridCol w="1902773">
                  <a:extLst>
                    <a:ext uri="{9D8B030D-6E8A-4147-A177-3AD203B41FA5}">
                      <a16:colId xmlns:a16="http://schemas.microsoft.com/office/drawing/2014/main" val="1919645634"/>
                    </a:ext>
                  </a:extLst>
                </a:gridCol>
              </a:tblGrid>
              <a:tr h="325628">
                <a:tc rowSpan="2">
                  <a:txBody>
                    <a:bodyPr/>
                    <a:lstStyle/>
                    <a:p>
                      <a:pPr marL="0" marR="0">
                        <a:lnSpc>
                          <a:spcPct val="107000"/>
                        </a:lnSpc>
                        <a:spcAft>
                          <a:spcPts val="800"/>
                        </a:spcAft>
                      </a:pPr>
                      <a:r>
                        <a:rPr lang="en-US" sz="700" b="1" u="sng" kern="100">
                          <a:solidFill>
                            <a:srgbClr val="008080"/>
                          </a:solidFill>
                          <a:effectLst/>
                          <a:latin typeface="Aptos" panose="020B0004020202020204" pitchFamily="34" charset="0"/>
                          <a:ea typeface="Aptos" panose="020B0004020202020204" pitchFamily="34" charset="0"/>
                          <a:cs typeface="Times New Roman" panose="02020603050405020304" pitchFamily="18" charset="0"/>
                        </a:rPr>
                        <a:t>Application With a Pair of Doors With an Active Leaf and an Inactive Leaf</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97065" marR="20707" marT="20707" marB="20707"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noFill/>
                  </a:tcPr>
                </a:tc>
                <a:tc rowSpan="2">
                  <a:txBody>
                    <a:bodyPr/>
                    <a:lstStyle/>
                    <a:p>
                      <a:pPr marL="0" marR="0">
                        <a:lnSpc>
                          <a:spcPct val="107000"/>
                        </a:lnSpc>
                        <a:spcAft>
                          <a:spcPts val="800"/>
                        </a:spcAft>
                      </a:pPr>
                      <a:r>
                        <a:rPr lang="en-US" sz="700" b="1" u="sng" kern="100">
                          <a:solidFill>
                            <a:srgbClr val="008080"/>
                          </a:solidFill>
                          <a:effectLst/>
                          <a:latin typeface="Aptos" panose="020B0004020202020204" pitchFamily="34" charset="0"/>
                          <a:ea typeface="Aptos" panose="020B0004020202020204" pitchFamily="34" charset="0"/>
                          <a:cs typeface="Times New Roman" panose="02020603050405020304" pitchFamily="18" charset="0"/>
                        </a:rPr>
                        <a:t>The Pair of Doors Are Required to Comply With </a:t>
                      </a:r>
                      <a:r>
                        <a:rPr lang="en-US" sz="700" b="0" u="sng" kern="100">
                          <a:solidFill>
                            <a:srgbClr val="008080"/>
                          </a:solidFill>
                          <a:effectLst/>
                          <a:latin typeface="Aptos" panose="020B0004020202020204" pitchFamily="34" charset="0"/>
                          <a:ea typeface="Aptos" panose="020B0004020202020204" pitchFamily="34" charset="0"/>
                          <a:cs typeface="Times New Roman" panose="02020603050405020304" pitchFamily="18" charset="0"/>
                          <a:hlinkClick r:id="rId2"/>
                        </a:rPr>
                        <a:t>Section 716</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97065" marR="20707" marT="20707" marB="20707"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noFill/>
                  </a:tcPr>
                </a:tc>
                <a:tc gridSpan="3">
                  <a:txBody>
                    <a:bodyPr/>
                    <a:lstStyle/>
                    <a:p>
                      <a:pPr marL="0" marR="0">
                        <a:lnSpc>
                          <a:spcPct val="107000"/>
                        </a:lnSpc>
                        <a:spcAft>
                          <a:spcPts val="800"/>
                        </a:spcAft>
                      </a:pPr>
                      <a:r>
                        <a:rPr lang="en-US" sz="700" b="1" u="sng" kern="100">
                          <a:solidFill>
                            <a:srgbClr val="008080"/>
                          </a:solidFill>
                          <a:effectLst/>
                          <a:latin typeface="Aptos" panose="020B0004020202020204" pitchFamily="34" charset="0"/>
                          <a:ea typeface="Aptos" panose="020B0004020202020204" pitchFamily="34" charset="0"/>
                          <a:cs typeface="Times New Roman" panose="02020603050405020304" pitchFamily="18" charset="0"/>
                        </a:rPr>
                        <a:t>Permitted Uses of Manual Bolts, AutomaticFlush Bolts and Constant Latching Bolts onthe Inactive Leaf of a Pair of Doors</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97065" marR="20707" marT="20707" marB="20707"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49113042"/>
                  </a:ext>
                </a:extLst>
              </a:tr>
              <a:tr h="325628">
                <a:tc vMerge="1">
                  <a:txBody>
                    <a:bodyPr/>
                    <a:lstStyle/>
                    <a:p>
                      <a:endParaRPr lang="en-US"/>
                    </a:p>
                  </a:txBody>
                  <a:tcPr/>
                </a:tc>
                <a:tc vMerge="1">
                  <a:txBody>
                    <a:bodyPr/>
                    <a:lstStyle/>
                    <a:p>
                      <a:endParaRPr lang="en-US"/>
                    </a:p>
                  </a:txBody>
                  <a:tcPr/>
                </a:tc>
                <a:tc>
                  <a:txBody>
                    <a:bodyPr/>
                    <a:lstStyle/>
                    <a:p>
                      <a:pPr marL="0" marR="0">
                        <a:lnSpc>
                          <a:spcPct val="107000"/>
                        </a:lnSpc>
                        <a:spcAft>
                          <a:spcPts val="800"/>
                        </a:spcAft>
                      </a:pPr>
                      <a:r>
                        <a:rPr lang="en-US" sz="700" b="1" u="sng" kern="100">
                          <a:solidFill>
                            <a:srgbClr val="008080"/>
                          </a:solidFill>
                          <a:effectLst/>
                          <a:latin typeface="Aptos" panose="020B0004020202020204" pitchFamily="34" charset="0"/>
                          <a:ea typeface="Aptos" panose="020B0004020202020204" pitchFamily="34" charset="0"/>
                          <a:cs typeface="Times New Roman" panose="02020603050405020304" pitchFamily="18" charset="0"/>
                        </a:rPr>
                        <a:t>Surface- orflush-mountedmanual bolts</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97065" marR="20707" marT="20707" marB="20707"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noFill/>
                  </a:tcPr>
                </a:tc>
                <a:tc>
                  <a:txBody>
                    <a:bodyPr/>
                    <a:lstStyle/>
                    <a:p>
                      <a:pPr marL="0" marR="0">
                        <a:lnSpc>
                          <a:spcPct val="107000"/>
                        </a:lnSpc>
                        <a:spcAft>
                          <a:spcPts val="800"/>
                        </a:spcAft>
                      </a:pPr>
                      <a:r>
                        <a:rPr lang="en-US" sz="700" b="1" u="sng" kern="100">
                          <a:solidFill>
                            <a:srgbClr val="008080"/>
                          </a:solidFill>
                          <a:effectLst/>
                          <a:latin typeface="Aptos" panose="020B0004020202020204" pitchFamily="34" charset="0"/>
                          <a:ea typeface="Aptos" panose="020B0004020202020204" pitchFamily="34" charset="0"/>
                          <a:cs typeface="Times New Roman" panose="02020603050405020304" pitchFamily="18" charset="0"/>
                        </a:rPr>
                        <a:t>Automaticflush bolts</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97065" marR="20707" marT="20707" marB="20707"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noFill/>
                  </a:tcPr>
                </a:tc>
                <a:tc>
                  <a:txBody>
                    <a:bodyPr/>
                    <a:lstStyle/>
                    <a:p>
                      <a:pPr marL="0" marR="0">
                        <a:lnSpc>
                          <a:spcPct val="107000"/>
                        </a:lnSpc>
                        <a:spcAft>
                          <a:spcPts val="800"/>
                        </a:spcAft>
                      </a:pPr>
                      <a:r>
                        <a:rPr lang="en-US" sz="700" b="1" u="sng" kern="100">
                          <a:solidFill>
                            <a:srgbClr val="008080"/>
                          </a:solidFill>
                          <a:effectLst/>
                          <a:latin typeface="Aptos" panose="020B0004020202020204" pitchFamily="34" charset="0"/>
                          <a:ea typeface="Aptos" panose="020B0004020202020204" pitchFamily="34" charset="0"/>
                          <a:cs typeface="Times New Roman" panose="02020603050405020304" pitchFamily="18" charset="0"/>
                        </a:rPr>
                        <a:t>Constantlatching bolts</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97065" marR="20707" marT="20707" marB="20707"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611257520"/>
                  </a:ext>
                </a:extLst>
              </a:tr>
              <a:tr h="184388">
                <a:tc rowSpan="2">
                  <a:txBody>
                    <a:bodyPr/>
                    <a:lstStyle/>
                    <a:p>
                      <a:pPr marL="0" marR="0">
                        <a:lnSpc>
                          <a:spcPct val="107000"/>
                        </a:lnSpc>
                        <a:spcAft>
                          <a:spcPts val="800"/>
                        </a:spcAft>
                      </a:pPr>
                      <a:r>
                        <a:rPr lang="en-US" sz="700" u="sng" kern="100">
                          <a:solidFill>
                            <a:srgbClr val="008080"/>
                          </a:solidFill>
                          <a:effectLst/>
                          <a:latin typeface="Aptos" panose="020B0004020202020204" pitchFamily="34" charset="0"/>
                          <a:ea typeface="Aptos" panose="020B0004020202020204" pitchFamily="34" charset="0"/>
                          <a:cs typeface="Times New Roman" panose="02020603050405020304" pitchFamily="18" charset="0"/>
                        </a:rPr>
                        <a:t>Group B, F or S occupancies with occupant load less than 50.</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97065" marR="20707" marT="20707" marB="20707"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noFill/>
                  </a:tcPr>
                </a:tc>
                <a:tc>
                  <a:txBody>
                    <a:bodyPr/>
                    <a:lstStyle/>
                    <a:p>
                      <a:pPr marL="0" marR="0">
                        <a:lnSpc>
                          <a:spcPct val="107000"/>
                        </a:lnSpc>
                        <a:spcAft>
                          <a:spcPts val="800"/>
                        </a:spcAft>
                      </a:pPr>
                      <a:r>
                        <a:rPr lang="en-US" sz="700" u="sng" kern="100">
                          <a:solidFill>
                            <a:srgbClr val="008080"/>
                          </a:solidFill>
                          <a:effectLst/>
                          <a:latin typeface="Aptos" panose="020B0004020202020204" pitchFamily="34" charset="0"/>
                          <a:ea typeface="Aptos" panose="020B0004020202020204" pitchFamily="34" charset="0"/>
                          <a:cs typeface="Times New Roman" panose="02020603050405020304" pitchFamily="18" charset="0"/>
                        </a:rPr>
                        <a:t>No</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97065" marR="20707" marT="20707" marB="20707"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noFill/>
                  </a:tcPr>
                </a:tc>
                <a:tc>
                  <a:txBody>
                    <a:bodyPr/>
                    <a:lstStyle/>
                    <a:p>
                      <a:pPr marL="0" marR="0">
                        <a:lnSpc>
                          <a:spcPct val="107000"/>
                        </a:lnSpc>
                        <a:spcAft>
                          <a:spcPts val="800"/>
                        </a:spcAft>
                      </a:pPr>
                      <a:r>
                        <a:rPr lang="en-US" sz="700" u="sng" kern="100">
                          <a:solidFill>
                            <a:srgbClr val="008080"/>
                          </a:solidFill>
                          <a:effectLst/>
                          <a:latin typeface="Aptos" panose="020B0004020202020204" pitchFamily="34" charset="0"/>
                          <a:ea typeface="Aptos" panose="020B0004020202020204" pitchFamily="34" charset="0"/>
                          <a:cs typeface="Times New Roman" panose="02020603050405020304" pitchFamily="18" charset="0"/>
                        </a:rPr>
                        <a:t>P</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97065" marR="20707" marT="20707" marB="20707"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noFill/>
                  </a:tcPr>
                </a:tc>
                <a:tc>
                  <a:txBody>
                    <a:bodyPr/>
                    <a:lstStyle/>
                    <a:p>
                      <a:pPr marL="0" marR="0">
                        <a:lnSpc>
                          <a:spcPct val="107000"/>
                        </a:lnSpc>
                        <a:spcAft>
                          <a:spcPts val="800"/>
                        </a:spcAft>
                      </a:pPr>
                      <a:r>
                        <a:rPr lang="en-US" sz="700" u="sng" kern="100">
                          <a:solidFill>
                            <a:srgbClr val="008080"/>
                          </a:solidFill>
                          <a:effectLst/>
                          <a:latin typeface="Aptos" panose="020B0004020202020204" pitchFamily="34" charset="0"/>
                          <a:ea typeface="Aptos" panose="020B0004020202020204" pitchFamily="34" charset="0"/>
                          <a:cs typeface="Times New Roman" panose="02020603050405020304" pitchFamily="18" charset="0"/>
                        </a:rPr>
                        <a:t>P</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97065" marR="20707" marT="20707" marB="20707"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noFill/>
                  </a:tcPr>
                </a:tc>
                <a:tc>
                  <a:txBody>
                    <a:bodyPr/>
                    <a:lstStyle/>
                    <a:p>
                      <a:pPr marL="0" marR="0">
                        <a:lnSpc>
                          <a:spcPct val="107000"/>
                        </a:lnSpc>
                        <a:spcAft>
                          <a:spcPts val="800"/>
                        </a:spcAft>
                      </a:pPr>
                      <a:r>
                        <a:rPr lang="en-US" sz="700" u="sng" kern="100">
                          <a:solidFill>
                            <a:srgbClr val="008080"/>
                          </a:solidFill>
                          <a:effectLst/>
                          <a:latin typeface="Aptos" panose="020B0004020202020204" pitchFamily="34" charset="0"/>
                          <a:ea typeface="Aptos" panose="020B0004020202020204" pitchFamily="34" charset="0"/>
                          <a:cs typeface="Times New Roman" panose="02020603050405020304" pitchFamily="18" charset="0"/>
                        </a:rPr>
                        <a:t>P</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97065" marR="20707" marT="20707" marB="20707"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3186493247"/>
                  </a:ext>
                </a:extLst>
              </a:tr>
              <a:tr h="282480">
                <a:tc vMerge="1">
                  <a:txBody>
                    <a:bodyPr/>
                    <a:lstStyle/>
                    <a:p>
                      <a:endParaRPr lang="en-US"/>
                    </a:p>
                  </a:txBody>
                  <a:tcPr/>
                </a:tc>
                <a:tc>
                  <a:txBody>
                    <a:bodyPr/>
                    <a:lstStyle/>
                    <a:p>
                      <a:pPr marL="0" marR="0">
                        <a:lnSpc>
                          <a:spcPct val="107000"/>
                        </a:lnSpc>
                        <a:spcAft>
                          <a:spcPts val="800"/>
                        </a:spcAft>
                      </a:pPr>
                      <a:r>
                        <a:rPr lang="en-US" sz="700" u="sng" kern="100">
                          <a:solidFill>
                            <a:srgbClr val="008080"/>
                          </a:solidFill>
                          <a:effectLst/>
                          <a:latin typeface="Aptos" panose="020B0004020202020204" pitchFamily="34" charset="0"/>
                          <a:ea typeface="Aptos" panose="020B0004020202020204" pitchFamily="34" charset="0"/>
                          <a:cs typeface="Times New Roman" panose="02020603050405020304" pitchFamily="18" charset="0"/>
                        </a:rPr>
                        <a:t>Yes</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97065" marR="20707" marT="20707" marB="20707"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noFill/>
                  </a:tcPr>
                </a:tc>
                <a:tc>
                  <a:txBody>
                    <a:bodyPr/>
                    <a:lstStyle/>
                    <a:p>
                      <a:pPr marL="0" marR="0">
                        <a:lnSpc>
                          <a:spcPct val="107000"/>
                        </a:lnSpc>
                        <a:spcAft>
                          <a:spcPts val="800"/>
                        </a:spcAft>
                      </a:pPr>
                      <a:r>
                        <a:rPr lang="en-US" sz="700" u="sng" kern="100">
                          <a:solidFill>
                            <a:srgbClr val="008080"/>
                          </a:solidFill>
                          <a:effectLst/>
                          <a:latin typeface="Aptos" panose="020B0004020202020204" pitchFamily="34" charset="0"/>
                          <a:ea typeface="Aptos" panose="020B0004020202020204" pitchFamily="34" charset="0"/>
                          <a:cs typeface="Times New Roman" panose="02020603050405020304" pitchFamily="18" charset="0"/>
                        </a:rPr>
                        <a:t>NP</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97065" marR="20707" marT="20707" marB="20707"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noFill/>
                  </a:tcPr>
                </a:tc>
                <a:tc>
                  <a:txBody>
                    <a:bodyPr/>
                    <a:lstStyle/>
                    <a:p>
                      <a:pPr marL="0" marR="0">
                        <a:lnSpc>
                          <a:spcPct val="107000"/>
                        </a:lnSpc>
                        <a:spcAft>
                          <a:spcPts val="800"/>
                        </a:spcAft>
                      </a:pPr>
                      <a:r>
                        <a:rPr lang="en-US" sz="700" u="sng" kern="100">
                          <a:solidFill>
                            <a:srgbClr val="008080"/>
                          </a:solidFill>
                          <a:effectLst/>
                          <a:latin typeface="Aptos" panose="020B0004020202020204" pitchFamily="34" charset="0"/>
                          <a:ea typeface="Aptos" panose="020B0004020202020204" pitchFamily="34" charset="0"/>
                          <a:cs typeface="Times New Roman" panose="02020603050405020304" pitchFamily="18" charset="0"/>
                        </a:rPr>
                        <a:t>NP</a:t>
                      </a:r>
                      <a:r>
                        <a:rPr lang="en-US" sz="700" u="sng" kern="100" baseline="30000">
                          <a:solidFill>
                            <a:srgbClr val="008080"/>
                          </a:solidFill>
                          <a:effectLst/>
                          <a:latin typeface="Aptos" panose="020B0004020202020204" pitchFamily="34" charset="0"/>
                          <a:ea typeface="Aptos" panose="020B0004020202020204" pitchFamily="34" charset="0"/>
                          <a:cs typeface="Times New Roman" panose="02020603050405020304" pitchFamily="18" charset="0"/>
                        </a:rPr>
                        <a:t>b</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97065" marR="20707" marT="20707" marB="20707"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noFill/>
                  </a:tcPr>
                </a:tc>
                <a:tc>
                  <a:txBody>
                    <a:bodyPr/>
                    <a:lstStyle/>
                    <a:p>
                      <a:pPr marL="0" marR="0">
                        <a:lnSpc>
                          <a:spcPct val="107000"/>
                        </a:lnSpc>
                        <a:spcAft>
                          <a:spcPts val="800"/>
                        </a:spcAft>
                      </a:pPr>
                      <a:r>
                        <a:rPr lang="en-US" sz="700" u="sng" kern="100">
                          <a:solidFill>
                            <a:srgbClr val="008080"/>
                          </a:solidFill>
                          <a:effectLst/>
                          <a:latin typeface="Aptos" panose="020B0004020202020204" pitchFamily="34" charset="0"/>
                          <a:ea typeface="Aptos" panose="020B0004020202020204" pitchFamily="34" charset="0"/>
                          <a:cs typeface="Times New Roman" panose="02020603050405020304" pitchFamily="18" charset="0"/>
                        </a:rPr>
                        <a:t>P</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97065" marR="20707" marT="20707" marB="20707"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936541706"/>
                  </a:ext>
                </a:extLst>
              </a:tr>
              <a:tr h="184388">
                <a:tc rowSpan="2">
                  <a:txBody>
                    <a:bodyPr/>
                    <a:lstStyle/>
                    <a:p>
                      <a:pPr marL="0" marR="0">
                        <a:lnSpc>
                          <a:spcPct val="107000"/>
                        </a:lnSpc>
                        <a:spcAft>
                          <a:spcPts val="800"/>
                        </a:spcAft>
                      </a:pPr>
                      <a:r>
                        <a:rPr lang="en-US" sz="700" u="sng" kern="100">
                          <a:solidFill>
                            <a:srgbClr val="008080"/>
                          </a:solidFill>
                          <a:effectLst/>
                          <a:latin typeface="Aptos" panose="020B0004020202020204" pitchFamily="34" charset="0"/>
                          <a:ea typeface="Aptos" panose="020B0004020202020204" pitchFamily="34" charset="0"/>
                          <a:cs typeface="Times New Roman" panose="02020603050405020304" pitchFamily="18" charset="0"/>
                        </a:rPr>
                        <a:t>Group B, F or S occupancies where the building is equipped with automatic sprinkler system in accordance with Section 903.3.1.1 and the inactive leaf is not needed to meet egress capacity requirements.</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97065" marR="20707" marT="20707" marB="20707"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noFill/>
                  </a:tcPr>
                </a:tc>
                <a:tc>
                  <a:txBody>
                    <a:bodyPr/>
                    <a:lstStyle/>
                    <a:p>
                      <a:pPr marL="0" marR="0">
                        <a:lnSpc>
                          <a:spcPct val="107000"/>
                        </a:lnSpc>
                        <a:spcAft>
                          <a:spcPts val="800"/>
                        </a:spcAft>
                      </a:pPr>
                      <a:r>
                        <a:rPr lang="en-US" sz="700" u="sng" kern="100">
                          <a:solidFill>
                            <a:srgbClr val="008080"/>
                          </a:solidFill>
                          <a:effectLst/>
                          <a:latin typeface="Aptos" panose="020B0004020202020204" pitchFamily="34" charset="0"/>
                          <a:ea typeface="Aptos" panose="020B0004020202020204" pitchFamily="34" charset="0"/>
                          <a:cs typeface="Times New Roman" panose="02020603050405020304" pitchFamily="18" charset="0"/>
                        </a:rPr>
                        <a:t>No</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97065" marR="20707" marT="20707" marB="20707"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noFill/>
                  </a:tcPr>
                </a:tc>
                <a:tc>
                  <a:txBody>
                    <a:bodyPr/>
                    <a:lstStyle/>
                    <a:p>
                      <a:pPr marL="0" marR="0">
                        <a:lnSpc>
                          <a:spcPct val="107000"/>
                        </a:lnSpc>
                        <a:spcAft>
                          <a:spcPts val="800"/>
                        </a:spcAft>
                      </a:pPr>
                      <a:r>
                        <a:rPr lang="en-US" sz="700" u="sng" kern="100">
                          <a:solidFill>
                            <a:srgbClr val="008080"/>
                          </a:solidFill>
                          <a:effectLst/>
                          <a:latin typeface="Aptos" panose="020B0004020202020204" pitchFamily="34" charset="0"/>
                          <a:ea typeface="Aptos" panose="020B0004020202020204" pitchFamily="34" charset="0"/>
                          <a:cs typeface="Times New Roman" panose="02020603050405020304" pitchFamily="18" charset="0"/>
                        </a:rPr>
                        <a:t>P</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97065" marR="20707" marT="20707" marB="20707"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noFill/>
                  </a:tcPr>
                </a:tc>
                <a:tc>
                  <a:txBody>
                    <a:bodyPr/>
                    <a:lstStyle/>
                    <a:p>
                      <a:pPr marL="0" marR="0">
                        <a:lnSpc>
                          <a:spcPct val="107000"/>
                        </a:lnSpc>
                        <a:spcAft>
                          <a:spcPts val="800"/>
                        </a:spcAft>
                      </a:pPr>
                      <a:r>
                        <a:rPr lang="en-US" sz="700" u="sng" kern="100">
                          <a:solidFill>
                            <a:srgbClr val="008080"/>
                          </a:solidFill>
                          <a:effectLst/>
                          <a:latin typeface="Aptos" panose="020B0004020202020204" pitchFamily="34" charset="0"/>
                          <a:ea typeface="Aptos" panose="020B0004020202020204" pitchFamily="34" charset="0"/>
                          <a:cs typeface="Times New Roman" panose="02020603050405020304" pitchFamily="18" charset="0"/>
                        </a:rPr>
                        <a:t>P</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97065" marR="20707" marT="20707" marB="20707"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noFill/>
                  </a:tcPr>
                </a:tc>
                <a:tc>
                  <a:txBody>
                    <a:bodyPr/>
                    <a:lstStyle/>
                    <a:p>
                      <a:pPr marL="0" marR="0">
                        <a:lnSpc>
                          <a:spcPct val="107000"/>
                        </a:lnSpc>
                        <a:spcAft>
                          <a:spcPts val="800"/>
                        </a:spcAft>
                      </a:pPr>
                      <a:r>
                        <a:rPr lang="en-US" sz="700" u="sng" kern="100">
                          <a:solidFill>
                            <a:srgbClr val="008080"/>
                          </a:solidFill>
                          <a:effectLst/>
                          <a:latin typeface="Aptos" panose="020B0004020202020204" pitchFamily="34" charset="0"/>
                          <a:ea typeface="Aptos" panose="020B0004020202020204" pitchFamily="34" charset="0"/>
                          <a:cs typeface="Times New Roman" panose="02020603050405020304" pitchFamily="18" charset="0"/>
                        </a:rPr>
                        <a:t>P</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97065" marR="20707" marT="20707" marB="20707"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462048243"/>
                  </a:ext>
                </a:extLst>
              </a:tr>
              <a:tr h="1129925">
                <a:tc vMerge="1">
                  <a:txBody>
                    <a:bodyPr/>
                    <a:lstStyle/>
                    <a:p>
                      <a:endParaRPr lang="en-US"/>
                    </a:p>
                  </a:txBody>
                  <a:tcPr/>
                </a:tc>
                <a:tc>
                  <a:txBody>
                    <a:bodyPr/>
                    <a:lstStyle/>
                    <a:p>
                      <a:pPr marL="0" marR="0">
                        <a:lnSpc>
                          <a:spcPct val="107000"/>
                        </a:lnSpc>
                        <a:spcAft>
                          <a:spcPts val="800"/>
                        </a:spcAft>
                      </a:pPr>
                      <a:r>
                        <a:rPr lang="en-US" sz="700" u="sng" kern="100">
                          <a:solidFill>
                            <a:srgbClr val="008080"/>
                          </a:solidFill>
                          <a:effectLst/>
                          <a:latin typeface="Aptos" panose="020B0004020202020204" pitchFamily="34" charset="0"/>
                          <a:ea typeface="Aptos" panose="020B0004020202020204" pitchFamily="34" charset="0"/>
                          <a:cs typeface="Times New Roman" panose="02020603050405020304" pitchFamily="18" charset="0"/>
                        </a:rPr>
                        <a:t>Yes</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97065" marR="20707" marT="20707" marB="20707"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noFill/>
                  </a:tcPr>
                </a:tc>
                <a:tc>
                  <a:txBody>
                    <a:bodyPr/>
                    <a:lstStyle/>
                    <a:p>
                      <a:pPr marL="0" marR="0">
                        <a:lnSpc>
                          <a:spcPct val="107000"/>
                        </a:lnSpc>
                        <a:spcAft>
                          <a:spcPts val="800"/>
                        </a:spcAft>
                      </a:pPr>
                      <a:r>
                        <a:rPr lang="en-US" sz="700" u="sng" kern="100">
                          <a:solidFill>
                            <a:srgbClr val="008080"/>
                          </a:solidFill>
                          <a:effectLst/>
                          <a:latin typeface="Aptos" panose="020B0004020202020204" pitchFamily="34" charset="0"/>
                          <a:ea typeface="Aptos" panose="020B0004020202020204" pitchFamily="34" charset="0"/>
                          <a:cs typeface="Times New Roman" panose="02020603050405020304" pitchFamily="18" charset="0"/>
                        </a:rPr>
                        <a:t>NP</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97065" marR="20707" marT="20707" marB="20707"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noFill/>
                  </a:tcPr>
                </a:tc>
                <a:tc>
                  <a:txBody>
                    <a:bodyPr/>
                    <a:lstStyle/>
                    <a:p>
                      <a:pPr marL="0" marR="0">
                        <a:lnSpc>
                          <a:spcPct val="107000"/>
                        </a:lnSpc>
                        <a:spcAft>
                          <a:spcPts val="800"/>
                        </a:spcAft>
                      </a:pPr>
                      <a:r>
                        <a:rPr lang="en-US" sz="700" u="sng" kern="100">
                          <a:solidFill>
                            <a:srgbClr val="008080"/>
                          </a:solidFill>
                          <a:effectLst/>
                          <a:latin typeface="Aptos" panose="020B0004020202020204" pitchFamily="34" charset="0"/>
                          <a:ea typeface="Aptos" panose="020B0004020202020204" pitchFamily="34" charset="0"/>
                          <a:cs typeface="Times New Roman" panose="02020603050405020304" pitchFamily="18" charset="0"/>
                        </a:rPr>
                        <a:t>NP</a:t>
                      </a:r>
                      <a:r>
                        <a:rPr lang="en-US" sz="700" u="sng" kern="100" baseline="30000">
                          <a:solidFill>
                            <a:srgbClr val="008080"/>
                          </a:solidFill>
                          <a:effectLst/>
                          <a:latin typeface="Aptos" panose="020B0004020202020204" pitchFamily="34" charset="0"/>
                          <a:ea typeface="Aptos" panose="020B0004020202020204" pitchFamily="34" charset="0"/>
                          <a:cs typeface="Times New Roman" panose="02020603050405020304" pitchFamily="18" charset="0"/>
                        </a:rPr>
                        <a:t>b</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97065" marR="20707" marT="20707" marB="20707"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noFill/>
                  </a:tcPr>
                </a:tc>
                <a:tc>
                  <a:txBody>
                    <a:bodyPr/>
                    <a:lstStyle/>
                    <a:p>
                      <a:pPr marL="0" marR="0">
                        <a:lnSpc>
                          <a:spcPct val="107000"/>
                        </a:lnSpc>
                        <a:spcAft>
                          <a:spcPts val="800"/>
                        </a:spcAft>
                      </a:pPr>
                      <a:r>
                        <a:rPr lang="en-US" sz="700" u="sng" kern="100">
                          <a:solidFill>
                            <a:srgbClr val="008080"/>
                          </a:solidFill>
                          <a:effectLst/>
                          <a:latin typeface="Aptos" panose="020B0004020202020204" pitchFamily="34" charset="0"/>
                          <a:ea typeface="Aptos" panose="020B0004020202020204" pitchFamily="34" charset="0"/>
                          <a:cs typeface="Times New Roman" panose="02020603050405020304" pitchFamily="18" charset="0"/>
                        </a:rPr>
                        <a:t>P</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97065" marR="20707" marT="20707" marB="20707"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010481747"/>
                  </a:ext>
                </a:extLst>
              </a:tr>
              <a:tr h="184388">
                <a:tc rowSpan="2">
                  <a:txBody>
                    <a:bodyPr/>
                    <a:lstStyle/>
                    <a:p>
                      <a:pPr marL="0" marR="0">
                        <a:lnSpc>
                          <a:spcPct val="107000"/>
                        </a:lnSpc>
                        <a:spcAft>
                          <a:spcPts val="800"/>
                        </a:spcAft>
                      </a:pPr>
                      <a:r>
                        <a:rPr lang="en-US" sz="700" u="sng" kern="100">
                          <a:solidFill>
                            <a:srgbClr val="008080"/>
                          </a:solidFill>
                          <a:effectLst/>
                          <a:latin typeface="Aptos" panose="020B0004020202020204" pitchFamily="34" charset="0"/>
                          <a:ea typeface="Aptos" panose="020B0004020202020204" pitchFamily="34" charset="0"/>
                          <a:cs typeface="Times New Roman" panose="02020603050405020304" pitchFamily="18" charset="0"/>
                        </a:rPr>
                        <a:t>Group I-2 patient care and sleeping rooms where inactive leaf is not needed to meet egress capacity requirements.</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97065" marR="20707" marT="20707" marB="20707"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noFill/>
                  </a:tcPr>
                </a:tc>
                <a:tc>
                  <a:txBody>
                    <a:bodyPr/>
                    <a:lstStyle/>
                    <a:p>
                      <a:pPr marL="0" marR="0">
                        <a:lnSpc>
                          <a:spcPct val="107000"/>
                        </a:lnSpc>
                        <a:spcAft>
                          <a:spcPts val="800"/>
                        </a:spcAft>
                      </a:pPr>
                      <a:r>
                        <a:rPr lang="en-US" sz="700" u="sng" kern="100">
                          <a:solidFill>
                            <a:srgbClr val="008080"/>
                          </a:solidFill>
                          <a:effectLst/>
                          <a:latin typeface="Aptos" panose="020B0004020202020204" pitchFamily="34" charset="0"/>
                          <a:ea typeface="Aptos" panose="020B0004020202020204" pitchFamily="34" charset="0"/>
                          <a:cs typeface="Times New Roman" panose="02020603050405020304" pitchFamily="18" charset="0"/>
                        </a:rPr>
                        <a:t>No</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97065" marR="20707" marT="20707" marB="20707"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noFill/>
                  </a:tcPr>
                </a:tc>
                <a:tc>
                  <a:txBody>
                    <a:bodyPr/>
                    <a:lstStyle/>
                    <a:p>
                      <a:pPr marL="0" marR="0">
                        <a:lnSpc>
                          <a:spcPct val="107000"/>
                        </a:lnSpc>
                        <a:spcAft>
                          <a:spcPts val="800"/>
                        </a:spcAft>
                      </a:pPr>
                      <a:r>
                        <a:rPr lang="en-US" sz="700" u="sng" kern="100">
                          <a:solidFill>
                            <a:srgbClr val="008080"/>
                          </a:solidFill>
                          <a:effectLst/>
                          <a:latin typeface="Aptos" panose="020B0004020202020204" pitchFamily="34" charset="0"/>
                          <a:ea typeface="Aptos" panose="020B0004020202020204" pitchFamily="34" charset="0"/>
                          <a:cs typeface="Times New Roman" panose="02020603050405020304" pitchFamily="18" charset="0"/>
                        </a:rPr>
                        <a:t>NP</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97065" marR="20707" marT="20707" marB="20707"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noFill/>
                  </a:tcPr>
                </a:tc>
                <a:tc>
                  <a:txBody>
                    <a:bodyPr/>
                    <a:lstStyle/>
                    <a:p>
                      <a:pPr marL="0" marR="0">
                        <a:lnSpc>
                          <a:spcPct val="107000"/>
                        </a:lnSpc>
                        <a:spcAft>
                          <a:spcPts val="800"/>
                        </a:spcAft>
                      </a:pPr>
                      <a:r>
                        <a:rPr lang="en-US" sz="700" u="sng" kern="100">
                          <a:solidFill>
                            <a:srgbClr val="008080"/>
                          </a:solidFill>
                          <a:effectLst/>
                          <a:latin typeface="Aptos" panose="020B0004020202020204" pitchFamily="34" charset="0"/>
                          <a:ea typeface="Aptos" panose="020B0004020202020204" pitchFamily="34" charset="0"/>
                          <a:cs typeface="Times New Roman" panose="02020603050405020304" pitchFamily="18" charset="0"/>
                        </a:rPr>
                        <a:t>NP</a:t>
                      </a:r>
                      <a:r>
                        <a:rPr lang="en-US" sz="700" u="sng" kern="100" baseline="30000">
                          <a:solidFill>
                            <a:srgbClr val="008080"/>
                          </a:solidFill>
                          <a:effectLst/>
                          <a:latin typeface="Aptos" panose="020B0004020202020204" pitchFamily="34" charset="0"/>
                          <a:ea typeface="Aptos" panose="020B0004020202020204" pitchFamily="34" charset="0"/>
                          <a:cs typeface="Times New Roman" panose="02020603050405020304" pitchFamily="18" charset="0"/>
                        </a:rPr>
                        <a:t>b</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97065" marR="20707" marT="20707" marB="20707"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noFill/>
                  </a:tcPr>
                </a:tc>
                <a:tc>
                  <a:txBody>
                    <a:bodyPr/>
                    <a:lstStyle/>
                    <a:p>
                      <a:pPr marL="0" marR="0">
                        <a:lnSpc>
                          <a:spcPct val="107000"/>
                        </a:lnSpc>
                        <a:spcAft>
                          <a:spcPts val="800"/>
                        </a:spcAft>
                      </a:pPr>
                      <a:r>
                        <a:rPr lang="en-US" sz="700" u="sng" kern="100">
                          <a:solidFill>
                            <a:srgbClr val="008080"/>
                          </a:solidFill>
                          <a:effectLst/>
                          <a:latin typeface="Aptos" panose="020B0004020202020204" pitchFamily="34" charset="0"/>
                          <a:ea typeface="Aptos" panose="020B0004020202020204" pitchFamily="34" charset="0"/>
                          <a:cs typeface="Times New Roman" panose="02020603050405020304" pitchFamily="18" charset="0"/>
                        </a:rPr>
                        <a:t>P</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97065" marR="20707" marT="20707" marB="20707"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3544842339"/>
                  </a:ext>
                </a:extLst>
              </a:tr>
              <a:tr h="564964">
                <a:tc vMerge="1">
                  <a:txBody>
                    <a:bodyPr/>
                    <a:lstStyle/>
                    <a:p>
                      <a:endParaRPr lang="en-US"/>
                    </a:p>
                  </a:txBody>
                  <a:tcPr/>
                </a:tc>
                <a:tc>
                  <a:txBody>
                    <a:bodyPr/>
                    <a:lstStyle/>
                    <a:p>
                      <a:pPr marL="0" marR="0">
                        <a:lnSpc>
                          <a:spcPct val="107000"/>
                        </a:lnSpc>
                        <a:spcAft>
                          <a:spcPts val="800"/>
                        </a:spcAft>
                      </a:pPr>
                      <a:r>
                        <a:rPr lang="en-US" sz="700" u="sng" kern="100">
                          <a:solidFill>
                            <a:srgbClr val="008080"/>
                          </a:solidFill>
                          <a:effectLst/>
                          <a:latin typeface="Aptos" panose="020B0004020202020204" pitchFamily="34" charset="0"/>
                          <a:ea typeface="Aptos" panose="020B0004020202020204" pitchFamily="34" charset="0"/>
                          <a:cs typeface="Times New Roman" panose="02020603050405020304" pitchFamily="18" charset="0"/>
                        </a:rPr>
                        <a:t>Yes</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97065" marR="20707" marT="20707" marB="20707"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noFill/>
                  </a:tcPr>
                </a:tc>
                <a:tc>
                  <a:txBody>
                    <a:bodyPr/>
                    <a:lstStyle/>
                    <a:p>
                      <a:pPr marL="0" marR="0">
                        <a:lnSpc>
                          <a:spcPct val="107000"/>
                        </a:lnSpc>
                        <a:spcAft>
                          <a:spcPts val="800"/>
                        </a:spcAft>
                      </a:pPr>
                      <a:r>
                        <a:rPr lang="en-US" sz="700" u="sng" kern="100">
                          <a:solidFill>
                            <a:srgbClr val="008080"/>
                          </a:solidFill>
                          <a:effectLst/>
                          <a:latin typeface="Aptos" panose="020B0004020202020204" pitchFamily="34" charset="0"/>
                          <a:ea typeface="Aptos" panose="020B0004020202020204" pitchFamily="34" charset="0"/>
                          <a:cs typeface="Times New Roman" panose="02020603050405020304" pitchFamily="18" charset="0"/>
                        </a:rPr>
                        <a:t>NP</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97065" marR="20707" marT="20707" marB="20707"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noFill/>
                  </a:tcPr>
                </a:tc>
                <a:tc>
                  <a:txBody>
                    <a:bodyPr/>
                    <a:lstStyle/>
                    <a:p>
                      <a:pPr marL="0" marR="0">
                        <a:lnSpc>
                          <a:spcPct val="107000"/>
                        </a:lnSpc>
                        <a:spcAft>
                          <a:spcPts val="800"/>
                        </a:spcAft>
                      </a:pPr>
                      <a:r>
                        <a:rPr lang="en-US" sz="700" u="sng" kern="100">
                          <a:solidFill>
                            <a:srgbClr val="008080"/>
                          </a:solidFill>
                          <a:effectLst/>
                          <a:latin typeface="Aptos" panose="020B0004020202020204" pitchFamily="34" charset="0"/>
                          <a:ea typeface="Aptos" panose="020B0004020202020204" pitchFamily="34" charset="0"/>
                          <a:cs typeface="Times New Roman" panose="02020603050405020304" pitchFamily="18" charset="0"/>
                        </a:rPr>
                        <a:t>NP</a:t>
                      </a:r>
                      <a:r>
                        <a:rPr lang="en-US" sz="700" u="sng" kern="100" baseline="30000">
                          <a:solidFill>
                            <a:srgbClr val="008080"/>
                          </a:solidFill>
                          <a:effectLst/>
                          <a:latin typeface="Aptos" panose="020B0004020202020204" pitchFamily="34" charset="0"/>
                          <a:ea typeface="Aptos" panose="020B0004020202020204" pitchFamily="34" charset="0"/>
                          <a:cs typeface="Times New Roman" panose="02020603050405020304" pitchFamily="18" charset="0"/>
                        </a:rPr>
                        <a:t>b</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97065" marR="20707" marT="20707" marB="20707"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noFill/>
                  </a:tcPr>
                </a:tc>
                <a:tc>
                  <a:txBody>
                    <a:bodyPr/>
                    <a:lstStyle/>
                    <a:p>
                      <a:pPr marL="0" marR="0">
                        <a:lnSpc>
                          <a:spcPct val="107000"/>
                        </a:lnSpc>
                        <a:spcAft>
                          <a:spcPts val="800"/>
                        </a:spcAft>
                      </a:pPr>
                      <a:r>
                        <a:rPr lang="en-US" sz="700" u="sng" kern="100">
                          <a:solidFill>
                            <a:srgbClr val="008080"/>
                          </a:solidFill>
                          <a:effectLst/>
                          <a:latin typeface="Aptos" panose="020B0004020202020204" pitchFamily="34" charset="0"/>
                          <a:ea typeface="Aptos" panose="020B0004020202020204" pitchFamily="34" charset="0"/>
                          <a:cs typeface="Times New Roman" panose="02020603050405020304" pitchFamily="18" charset="0"/>
                        </a:rPr>
                        <a:t>P</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97065" marR="20707" marT="20707" marB="20707"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668373385"/>
                  </a:ext>
                </a:extLst>
              </a:tr>
              <a:tr h="184388">
                <a:tc rowSpan="2">
                  <a:txBody>
                    <a:bodyPr/>
                    <a:lstStyle/>
                    <a:p>
                      <a:pPr marL="0" marR="0">
                        <a:lnSpc>
                          <a:spcPct val="107000"/>
                        </a:lnSpc>
                        <a:spcAft>
                          <a:spcPts val="800"/>
                        </a:spcAft>
                      </a:pPr>
                      <a:r>
                        <a:rPr lang="en-US" sz="700" u="sng" kern="100">
                          <a:solidFill>
                            <a:srgbClr val="008080"/>
                          </a:solidFill>
                          <a:effectLst/>
                          <a:latin typeface="Aptos" panose="020B0004020202020204" pitchFamily="34" charset="0"/>
                          <a:ea typeface="Aptos" panose="020B0004020202020204" pitchFamily="34" charset="0"/>
                          <a:cs typeface="Times New Roman" panose="02020603050405020304" pitchFamily="18" charset="0"/>
                        </a:rPr>
                        <a:t>Any occupancy where panic hardware is not required, egress doors are used in pairs, and where both leaves are required to meet egress capacity requirements.</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97065" marR="20707" marT="20707" marB="20707"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noFill/>
                  </a:tcPr>
                </a:tc>
                <a:tc>
                  <a:txBody>
                    <a:bodyPr/>
                    <a:lstStyle/>
                    <a:p>
                      <a:pPr marL="0" marR="0">
                        <a:lnSpc>
                          <a:spcPct val="107000"/>
                        </a:lnSpc>
                        <a:spcAft>
                          <a:spcPts val="800"/>
                        </a:spcAft>
                      </a:pPr>
                      <a:r>
                        <a:rPr lang="en-US" sz="700" u="sng" kern="100">
                          <a:solidFill>
                            <a:srgbClr val="008080"/>
                          </a:solidFill>
                          <a:effectLst/>
                          <a:latin typeface="Aptos" panose="020B0004020202020204" pitchFamily="34" charset="0"/>
                          <a:ea typeface="Aptos" panose="020B0004020202020204" pitchFamily="34" charset="0"/>
                          <a:cs typeface="Times New Roman" panose="02020603050405020304" pitchFamily="18" charset="0"/>
                        </a:rPr>
                        <a:t>No</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97065" marR="20707" marT="20707" marB="20707"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noFill/>
                  </a:tcPr>
                </a:tc>
                <a:tc>
                  <a:txBody>
                    <a:bodyPr/>
                    <a:lstStyle/>
                    <a:p>
                      <a:pPr marL="0" marR="0">
                        <a:lnSpc>
                          <a:spcPct val="107000"/>
                        </a:lnSpc>
                        <a:spcAft>
                          <a:spcPts val="800"/>
                        </a:spcAft>
                      </a:pPr>
                      <a:r>
                        <a:rPr lang="en-US" sz="700" u="sng" kern="100">
                          <a:solidFill>
                            <a:srgbClr val="008080"/>
                          </a:solidFill>
                          <a:effectLst/>
                          <a:latin typeface="Aptos" panose="020B0004020202020204" pitchFamily="34" charset="0"/>
                          <a:ea typeface="Aptos" panose="020B0004020202020204" pitchFamily="34" charset="0"/>
                          <a:cs typeface="Times New Roman" panose="02020603050405020304" pitchFamily="18" charset="0"/>
                        </a:rPr>
                        <a:t>NP</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97065" marR="20707" marT="20707" marB="20707"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noFill/>
                  </a:tcPr>
                </a:tc>
                <a:tc>
                  <a:txBody>
                    <a:bodyPr/>
                    <a:lstStyle/>
                    <a:p>
                      <a:pPr marL="0" marR="0">
                        <a:lnSpc>
                          <a:spcPct val="107000"/>
                        </a:lnSpc>
                        <a:spcAft>
                          <a:spcPts val="800"/>
                        </a:spcAft>
                      </a:pPr>
                      <a:r>
                        <a:rPr lang="en-US" sz="700" u="sng" kern="100">
                          <a:solidFill>
                            <a:srgbClr val="008080"/>
                          </a:solidFill>
                          <a:effectLst/>
                          <a:latin typeface="Aptos" panose="020B0004020202020204" pitchFamily="34" charset="0"/>
                          <a:ea typeface="Aptos" panose="020B0004020202020204" pitchFamily="34" charset="0"/>
                          <a:cs typeface="Times New Roman" panose="02020603050405020304" pitchFamily="18" charset="0"/>
                        </a:rPr>
                        <a:t>P</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97065" marR="20707" marT="20707" marB="20707"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noFill/>
                  </a:tcPr>
                </a:tc>
                <a:tc>
                  <a:txBody>
                    <a:bodyPr/>
                    <a:lstStyle/>
                    <a:p>
                      <a:pPr marL="0" marR="0">
                        <a:lnSpc>
                          <a:spcPct val="107000"/>
                        </a:lnSpc>
                        <a:spcAft>
                          <a:spcPts val="800"/>
                        </a:spcAft>
                      </a:pPr>
                      <a:r>
                        <a:rPr lang="en-US" sz="700" u="sng" kern="100">
                          <a:solidFill>
                            <a:srgbClr val="008080"/>
                          </a:solidFill>
                          <a:effectLst/>
                          <a:latin typeface="Aptos" panose="020B0004020202020204" pitchFamily="34" charset="0"/>
                          <a:ea typeface="Aptos" panose="020B0004020202020204" pitchFamily="34" charset="0"/>
                          <a:cs typeface="Times New Roman" panose="02020603050405020304" pitchFamily="18" charset="0"/>
                        </a:rPr>
                        <a:t>NP</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97065" marR="20707" marT="20707" marB="20707"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551992551"/>
                  </a:ext>
                </a:extLst>
              </a:tr>
              <a:tr h="706206">
                <a:tc vMerge="1">
                  <a:txBody>
                    <a:bodyPr/>
                    <a:lstStyle/>
                    <a:p>
                      <a:endParaRPr lang="en-US"/>
                    </a:p>
                  </a:txBody>
                  <a:tcPr/>
                </a:tc>
                <a:tc>
                  <a:txBody>
                    <a:bodyPr/>
                    <a:lstStyle/>
                    <a:p>
                      <a:pPr marL="0" marR="0">
                        <a:lnSpc>
                          <a:spcPct val="107000"/>
                        </a:lnSpc>
                        <a:spcAft>
                          <a:spcPts val="800"/>
                        </a:spcAft>
                      </a:pPr>
                      <a:r>
                        <a:rPr lang="en-US" sz="700" u="sng" kern="100">
                          <a:solidFill>
                            <a:srgbClr val="008080"/>
                          </a:solidFill>
                          <a:effectLst/>
                          <a:latin typeface="Aptos" panose="020B0004020202020204" pitchFamily="34" charset="0"/>
                          <a:ea typeface="Aptos" panose="020B0004020202020204" pitchFamily="34" charset="0"/>
                          <a:cs typeface="Times New Roman" panose="02020603050405020304" pitchFamily="18" charset="0"/>
                        </a:rPr>
                        <a:t>Yes</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97065" marR="20707" marT="20707" marB="20707"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noFill/>
                  </a:tcPr>
                </a:tc>
                <a:tc>
                  <a:txBody>
                    <a:bodyPr/>
                    <a:lstStyle/>
                    <a:p>
                      <a:pPr marL="0" marR="0">
                        <a:lnSpc>
                          <a:spcPct val="107000"/>
                        </a:lnSpc>
                        <a:spcAft>
                          <a:spcPts val="800"/>
                        </a:spcAft>
                      </a:pPr>
                      <a:r>
                        <a:rPr lang="en-US" sz="700" u="sng" kern="100">
                          <a:solidFill>
                            <a:srgbClr val="008080"/>
                          </a:solidFill>
                          <a:effectLst/>
                          <a:latin typeface="Aptos" panose="020B0004020202020204" pitchFamily="34" charset="0"/>
                          <a:ea typeface="Aptos" panose="020B0004020202020204" pitchFamily="34" charset="0"/>
                          <a:cs typeface="Times New Roman" panose="02020603050405020304" pitchFamily="18" charset="0"/>
                        </a:rPr>
                        <a:t>NP</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97065" marR="20707" marT="20707" marB="20707"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noFill/>
                  </a:tcPr>
                </a:tc>
                <a:tc>
                  <a:txBody>
                    <a:bodyPr/>
                    <a:lstStyle/>
                    <a:p>
                      <a:pPr marL="0" marR="0">
                        <a:lnSpc>
                          <a:spcPct val="107000"/>
                        </a:lnSpc>
                        <a:spcAft>
                          <a:spcPts val="800"/>
                        </a:spcAft>
                      </a:pPr>
                      <a:r>
                        <a:rPr lang="en-US" sz="700" u="sng" kern="100">
                          <a:solidFill>
                            <a:srgbClr val="008080"/>
                          </a:solidFill>
                          <a:effectLst/>
                          <a:latin typeface="Aptos" panose="020B0004020202020204" pitchFamily="34" charset="0"/>
                          <a:ea typeface="Aptos" panose="020B0004020202020204" pitchFamily="34" charset="0"/>
                          <a:cs typeface="Times New Roman" panose="02020603050405020304" pitchFamily="18" charset="0"/>
                        </a:rPr>
                        <a:t>NP</a:t>
                      </a:r>
                      <a:r>
                        <a:rPr lang="en-US" sz="700" u="sng" kern="100" baseline="30000">
                          <a:solidFill>
                            <a:srgbClr val="008080"/>
                          </a:solidFill>
                          <a:effectLst/>
                          <a:latin typeface="Aptos" panose="020B0004020202020204" pitchFamily="34" charset="0"/>
                          <a:ea typeface="Aptos" panose="020B0004020202020204" pitchFamily="34" charset="0"/>
                          <a:cs typeface="Times New Roman" panose="02020603050405020304" pitchFamily="18" charset="0"/>
                        </a:rPr>
                        <a:t>b</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97065" marR="20707" marT="20707" marB="20707"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noFill/>
                  </a:tcPr>
                </a:tc>
                <a:tc>
                  <a:txBody>
                    <a:bodyPr/>
                    <a:lstStyle/>
                    <a:p>
                      <a:pPr marL="0" marR="0">
                        <a:lnSpc>
                          <a:spcPct val="107000"/>
                        </a:lnSpc>
                        <a:spcAft>
                          <a:spcPts val="800"/>
                        </a:spcAft>
                      </a:pPr>
                      <a:r>
                        <a:rPr lang="en-US" sz="700" u="sng" kern="100">
                          <a:solidFill>
                            <a:srgbClr val="008080"/>
                          </a:solidFill>
                          <a:effectLst/>
                          <a:latin typeface="Aptos" panose="020B0004020202020204" pitchFamily="34" charset="0"/>
                          <a:ea typeface="Aptos" panose="020B0004020202020204" pitchFamily="34" charset="0"/>
                          <a:cs typeface="Times New Roman" panose="02020603050405020304" pitchFamily="18" charset="0"/>
                        </a:rPr>
                        <a:t>NP</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97065" marR="20707" marT="20707" marB="20707"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660226121"/>
                  </a:ext>
                </a:extLst>
              </a:tr>
              <a:tr h="184388">
                <a:tc rowSpan="2">
                  <a:txBody>
                    <a:bodyPr/>
                    <a:lstStyle/>
                    <a:p>
                      <a:pPr marL="0" marR="0">
                        <a:lnSpc>
                          <a:spcPct val="107000"/>
                        </a:lnSpc>
                        <a:spcAft>
                          <a:spcPts val="800"/>
                        </a:spcAft>
                      </a:pPr>
                      <a:r>
                        <a:rPr lang="en-US" sz="700" u="sng" kern="100">
                          <a:solidFill>
                            <a:srgbClr val="008080"/>
                          </a:solidFill>
                          <a:effectLst/>
                          <a:latin typeface="Aptos" panose="020B0004020202020204" pitchFamily="34" charset="0"/>
                          <a:ea typeface="Aptos" panose="020B0004020202020204" pitchFamily="34" charset="0"/>
                          <a:cs typeface="Times New Roman" panose="02020603050405020304" pitchFamily="18" charset="0"/>
                        </a:rPr>
                        <a:t>Storage or equipment rooms where the inactive leaf is not needed to meet egress capacity requirements.</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97065" marR="20707" marT="20707" marB="20707"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noFill/>
                  </a:tcPr>
                </a:tc>
                <a:tc>
                  <a:txBody>
                    <a:bodyPr/>
                    <a:lstStyle/>
                    <a:p>
                      <a:pPr marL="0" marR="0">
                        <a:lnSpc>
                          <a:spcPct val="107000"/>
                        </a:lnSpc>
                        <a:spcAft>
                          <a:spcPts val="800"/>
                        </a:spcAft>
                      </a:pPr>
                      <a:r>
                        <a:rPr lang="en-US" sz="700" u="sng" kern="100">
                          <a:solidFill>
                            <a:srgbClr val="008080"/>
                          </a:solidFill>
                          <a:effectLst/>
                          <a:latin typeface="Aptos" panose="020B0004020202020204" pitchFamily="34" charset="0"/>
                          <a:ea typeface="Aptos" panose="020B0004020202020204" pitchFamily="34" charset="0"/>
                          <a:cs typeface="Times New Roman" panose="02020603050405020304" pitchFamily="18" charset="0"/>
                        </a:rPr>
                        <a:t>No</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97065" marR="20707" marT="20707" marB="20707"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noFill/>
                  </a:tcPr>
                </a:tc>
                <a:tc>
                  <a:txBody>
                    <a:bodyPr/>
                    <a:lstStyle/>
                    <a:p>
                      <a:pPr marL="0" marR="0">
                        <a:lnSpc>
                          <a:spcPct val="107000"/>
                        </a:lnSpc>
                        <a:spcAft>
                          <a:spcPts val="800"/>
                        </a:spcAft>
                      </a:pPr>
                      <a:r>
                        <a:rPr lang="en-US" sz="700" u="sng" kern="100">
                          <a:solidFill>
                            <a:srgbClr val="008080"/>
                          </a:solidFill>
                          <a:effectLst/>
                          <a:latin typeface="Aptos" panose="020B0004020202020204" pitchFamily="34" charset="0"/>
                          <a:ea typeface="Aptos" panose="020B0004020202020204" pitchFamily="34" charset="0"/>
                          <a:cs typeface="Times New Roman" panose="02020603050405020304" pitchFamily="18" charset="0"/>
                        </a:rPr>
                        <a:t>P</a:t>
                      </a:r>
                      <a:r>
                        <a:rPr lang="en-US" sz="700" u="sng" kern="100" baseline="30000">
                          <a:solidFill>
                            <a:srgbClr val="008080"/>
                          </a:solidFill>
                          <a:effectLst/>
                          <a:latin typeface="Aptos" panose="020B0004020202020204" pitchFamily="34" charset="0"/>
                          <a:ea typeface="Aptos" panose="020B0004020202020204" pitchFamily="34" charset="0"/>
                          <a:cs typeface="Times New Roman" panose="02020603050405020304" pitchFamily="18" charset="0"/>
                        </a:rPr>
                        <a:t>a</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97065" marR="20707" marT="20707" marB="20707"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noFill/>
                  </a:tcPr>
                </a:tc>
                <a:tc>
                  <a:txBody>
                    <a:bodyPr/>
                    <a:lstStyle/>
                    <a:p>
                      <a:pPr marL="0" marR="0">
                        <a:lnSpc>
                          <a:spcPct val="107000"/>
                        </a:lnSpc>
                        <a:spcAft>
                          <a:spcPts val="800"/>
                        </a:spcAft>
                      </a:pPr>
                      <a:r>
                        <a:rPr lang="en-US" sz="700" u="sng" kern="100">
                          <a:solidFill>
                            <a:srgbClr val="008080"/>
                          </a:solidFill>
                          <a:effectLst/>
                          <a:latin typeface="Aptos" panose="020B0004020202020204" pitchFamily="34" charset="0"/>
                          <a:ea typeface="Aptos" panose="020B0004020202020204" pitchFamily="34" charset="0"/>
                          <a:cs typeface="Times New Roman" panose="02020603050405020304" pitchFamily="18" charset="0"/>
                        </a:rPr>
                        <a:t>P</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97065" marR="20707" marT="20707" marB="20707"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noFill/>
                  </a:tcPr>
                </a:tc>
                <a:tc>
                  <a:txBody>
                    <a:bodyPr/>
                    <a:lstStyle/>
                    <a:p>
                      <a:pPr marL="0" marR="0">
                        <a:lnSpc>
                          <a:spcPct val="107000"/>
                        </a:lnSpc>
                        <a:spcAft>
                          <a:spcPts val="800"/>
                        </a:spcAft>
                      </a:pPr>
                      <a:r>
                        <a:rPr lang="en-US" sz="700" u="sng" kern="100">
                          <a:solidFill>
                            <a:srgbClr val="008080"/>
                          </a:solidFill>
                          <a:effectLst/>
                          <a:latin typeface="Aptos" panose="020B0004020202020204" pitchFamily="34" charset="0"/>
                          <a:ea typeface="Aptos" panose="020B0004020202020204" pitchFamily="34" charset="0"/>
                          <a:cs typeface="Times New Roman" panose="02020603050405020304" pitchFamily="18" charset="0"/>
                        </a:rPr>
                        <a:t>P</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97065" marR="20707" marT="20707" marB="20707"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400078769"/>
                  </a:ext>
                </a:extLst>
              </a:tr>
              <a:tr h="423721">
                <a:tc vMerge="1">
                  <a:txBody>
                    <a:bodyPr/>
                    <a:lstStyle/>
                    <a:p>
                      <a:endParaRPr lang="en-US"/>
                    </a:p>
                  </a:txBody>
                  <a:tcPr/>
                </a:tc>
                <a:tc>
                  <a:txBody>
                    <a:bodyPr/>
                    <a:lstStyle/>
                    <a:p>
                      <a:pPr marL="0" marR="0">
                        <a:lnSpc>
                          <a:spcPct val="107000"/>
                        </a:lnSpc>
                        <a:spcAft>
                          <a:spcPts val="800"/>
                        </a:spcAft>
                      </a:pPr>
                      <a:r>
                        <a:rPr lang="en-US" sz="700" u="sng" kern="100">
                          <a:solidFill>
                            <a:srgbClr val="008080"/>
                          </a:solidFill>
                          <a:effectLst/>
                          <a:latin typeface="Aptos" panose="020B0004020202020204" pitchFamily="34" charset="0"/>
                          <a:ea typeface="Aptos" panose="020B0004020202020204" pitchFamily="34" charset="0"/>
                          <a:cs typeface="Times New Roman" panose="02020603050405020304" pitchFamily="18" charset="0"/>
                        </a:rPr>
                        <a:t>Yes</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97065" marR="20707" marT="20707" marB="20707"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noFill/>
                  </a:tcPr>
                </a:tc>
                <a:tc>
                  <a:txBody>
                    <a:bodyPr/>
                    <a:lstStyle/>
                    <a:p>
                      <a:pPr marL="0" marR="0">
                        <a:lnSpc>
                          <a:spcPct val="107000"/>
                        </a:lnSpc>
                        <a:spcAft>
                          <a:spcPts val="800"/>
                        </a:spcAft>
                      </a:pPr>
                      <a:r>
                        <a:rPr lang="en-US" sz="700" u="sng" kern="100">
                          <a:solidFill>
                            <a:srgbClr val="008080"/>
                          </a:solidFill>
                          <a:effectLst/>
                          <a:latin typeface="Aptos" panose="020B0004020202020204" pitchFamily="34" charset="0"/>
                          <a:ea typeface="Aptos" panose="020B0004020202020204" pitchFamily="34" charset="0"/>
                          <a:cs typeface="Times New Roman" panose="02020603050405020304" pitchFamily="18" charset="0"/>
                        </a:rPr>
                        <a:t>P</a:t>
                      </a:r>
                      <a:r>
                        <a:rPr lang="en-US" sz="700" u="sng" kern="100" baseline="30000">
                          <a:solidFill>
                            <a:srgbClr val="008080"/>
                          </a:solidFill>
                          <a:effectLst/>
                          <a:latin typeface="Aptos" panose="020B0004020202020204" pitchFamily="34" charset="0"/>
                          <a:ea typeface="Aptos" panose="020B0004020202020204" pitchFamily="34" charset="0"/>
                          <a:cs typeface="Times New Roman" panose="02020603050405020304" pitchFamily="18" charset="0"/>
                        </a:rPr>
                        <a:t>a</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97065" marR="20707" marT="20707" marB="20707"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noFill/>
                  </a:tcPr>
                </a:tc>
                <a:tc>
                  <a:txBody>
                    <a:bodyPr/>
                    <a:lstStyle/>
                    <a:p>
                      <a:pPr marL="0" marR="0">
                        <a:lnSpc>
                          <a:spcPct val="107000"/>
                        </a:lnSpc>
                        <a:spcAft>
                          <a:spcPts val="800"/>
                        </a:spcAft>
                      </a:pPr>
                      <a:r>
                        <a:rPr lang="en-US" sz="700" u="sng" kern="100">
                          <a:solidFill>
                            <a:srgbClr val="008080"/>
                          </a:solidFill>
                          <a:effectLst/>
                          <a:latin typeface="Aptos" panose="020B0004020202020204" pitchFamily="34" charset="0"/>
                          <a:ea typeface="Aptos" panose="020B0004020202020204" pitchFamily="34" charset="0"/>
                          <a:cs typeface="Times New Roman" panose="02020603050405020304" pitchFamily="18" charset="0"/>
                        </a:rPr>
                        <a:t>P</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97065" marR="20707" marT="20707" marB="20707"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noFill/>
                  </a:tcPr>
                </a:tc>
                <a:tc>
                  <a:txBody>
                    <a:bodyPr/>
                    <a:lstStyle/>
                    <a:p>
                      <a:pPr marL="0" marR="0">
                        <a:lnSpc>
                          <a:spcPct val="107000"/>
                        </a:lnSpc>
                        <a:spcAft>
                          <a:spcPts val="800"/>
                        </a:spcAft>
                      </a:pPr>
                      <a:r>
                        <a:rPr lang="en-US" sz="700" u="sng" kern="100">
                          <a:solidFill>
                            <a:srgbClr val="008080"/>
                          </a:solidFill>
                          <a:effectLst/>
                          <a:latin typeface="Aptos" panose="020B0004020202020204" pitchFamily="34" charset="0"/>
                          <a:ea typeface="Aptos" panose="020B0004020202020204" pitchFamily="34" charset="0"/>
                          <a:cs typeface="Times New Roman" panose="02020603050405020304" pitchFamily="18" charset="0"/>
                        </a:rPr>
                        <a:t>P</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97065" marR="20707" marT="20707" marB="20707"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3539930357"/>
                  </a:ext>
                </a:extLst>
              </a:tr>
            </a:tbl>
          </a:graphicData>
        </a:graphic>
      </p:graphicFrame>
      <p:pic>
        <p:nvPicPr>
          <p:cNvPr id="12" name="Picture 11">
            <a:extLst>
              <a:ext uri="{FF2B5EF4-FFF2-40B4-BE49-F238E27FC236}">
                <a16:creationId xmlns:a16="http://schemas.microsoft.com/office/drawing/2014/main" id="{FA9A9C77-9CD6-A83F-050C-0D5F09E2FC12}"/>
              </a:ext>
            </a:extLst>
          </p:cNvPr>
          <p:cNvPicPr>
            <a:picLocks noChangeAspect="1"/>
          </p:cNvPicPr>
          <p:nvPr/>
        </p:nvPicPr>
        <p:blipFill>
          <a:blip r:embed="rId3"/>
          <a:stretch>
            <a:fillRect/>
          </a:stretch>
        </p:blipFill>
        <p:spPr>
          <a:xfrm>
            <a:off x="285750" y="797158"/>
            <a:ext cx="6620830" cy="469433"/>
          </a:xfrm>
          <a:prstGeom prst="rect">
            <a:avLst/>
          </a:prstGeom>
        </p:spPr>
      </p:pic>
      <p:sp>
        <p:nvSpPr>
          <p:cNvPr id="13" name="Rectangle 2">
            <a:extLst>
              <a:ext uri="{FF2B5EF4-FFF2-40B4-BE49-F238E27FC236}">
                <a16:creationId xmlns:a16="http://schemas.microsoft.com/office/drawing/2014/main" id="{1589D9D4-D2A3-DCA6-A3B6-0B403DA13FB2}"/>
              </a:ext>
            </a:extLst>
          </p:cNvPr>
          <p:cNvSpPr>
            <a:spLocks noChangeArrowheads="1"/>
          </p:cNvSpPr>
          <p:nvPr/>
        </p:nvSpPr>
        <p:spPr bwMode="auto">
          <a:xfrm>
            <a:off x="1902020" y="6155256"/>
            <a:ext cx="8387959"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P = Permitted. NP = Not permitted,</a:t>
            </a:r>
            <a:endParaRPr kumimoji="0" lang="en-US" altLang="en-US" sz="800" b="0" i="0" u="none" strike="noStrike" kern="1200" cap="none" spc="0" normalizeH="0" baseline="0" noProof="0">
              <a:ln>
                <a:noFill/>
              </a:ln>
              <a:solidFill>
                <a:prstClr val="black"/>
              </a:solidFill>
              <a:effectLst/>
              <a:uLnTx/>
              <a:uFillTx/>
              <a:latin typeface="Corbel" panose="020B050302020402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err="1">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a.</a:t>
            </a:r>
            <a:r>
              <a:rPr kumimoji="0" lang="en-US" altLang="en-US" sz="800" b="0" i="0" u="sng" strike="noStrike" kern="1200" cap="none" spc="0" normalizeH="0" baseline="0" noProof="0" err="1">
                <a:ln>
                  <a:noFill/>
                </a:ln>
                <a:solidFill>
                  <a:srgbClr val="008080"/>
                </a:solidFill>
                <a:effectLst/>
                <a:uLnTx/>
                <a:uFillTx/>
                <a:latin typeface="Aptos" panose="020B0004020202020204" pitchFamily="34" charset="0"/>
                <a:ea typeface="Aptos" panose="020B0004020202020204" pitchFamily="34" charset="0"/>
                <a:cs typeface="Times New Roman" panose="02020603050405020304" pitchFamily="18" charset="0"/>
              </a:rPr>
              <a:t>Not</a:t>
            </a:r>
            <a:r>
              <a:rPr kumimoji="0" lang="en-US" altLang="en-US" sz="800" b="0" i="0" u="sng" strike="noStrike" kern="1200" cap="none" spc="0" normalizeH="0" baseline="0" noProof="0">
                <a:ln>
                  <a:noFill/>
                </a:ln>
                <a:solidFill>
                  <a:srgbClr val="008080"/>
                </a:solidFill>
                <a:effectLst/>
                <a:uLnTx/>
                <a:uFillTx/>
                <a:latin typeface="Aptos" panose="020B0004020202020204" pitchFamily="34" charset="0"/>
                <a:ea typeface="Aptos" panose="020B0004020202020204" pitchFamily="34" charset="0"/>
                <a:cs typeface="Times New Roman" panose="02020603050405020304" pitchFamily="18" charset="0"/>
              </a:rPr>
              <a:t> permitted on corridor doors in Group I-2 occupancies where corridor doors are required to be positive latching.</a:t>
            </a:r>
            <a:endParaRPr kumimoji="0" lang="en-US" altLang="en-US" sz="800" b="0" i="0" u="none" strike="noStrike" kern="12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err="1">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b.</a:t>
            </a:r>
            <a:r>
              <a:rPr kumimoji="0" lang="en-US" altLang="en-US" sz="800" b="0" i="0" u="sng" strike="noStrike" kern="1200" cap="none" spc="0" normalizeH="0" baseline="0" noProof="0" err="1">
                <a:ln>
                  <a:noFill/>
                </a:ln>
                <a:solidFill>
                  <a:srgbClr val="008080"/>
                </a:solidFill>
                <a:effectLst/>
                <a:uLnTx/>
                <a:uFillTx/>
                <a:latin typeface="Aptos" panose="020B0004020202020204" pitchFamily="34" charset="0"/>
                <a:ea typeface="Aptos" panose="020B0004020202020204" pitchFamily="34" charset="0"/>
                <a:cs typeface="Times New Roman" panose="02020603050405020304" pitchFamily="18" charset="0"/>
              </a:rPr>
              <a:t>Permitted</a:t>
            </a:r>
            <a:r>
              <a:rPr kumimoji="0" lang="en-US" altLang="en-US" sz="800" b="0" i="0" u="sng" strike="noStrike" kern="1200" cap="none" spc="0" normalizeH="0" baseline="0" noProof="0">
                <a:ln>
                  <a:noFill/>
                </a:ln>
                <a:solidFill>
                  <a:srgbClr val="008080"/>
                </a:solidFill>
                <a:effectLst/>
                <a:uLnTx/>
                <a:uFillTx/>
                <a:latin typeface="Aptos" panose="020B0004020202020204" pitchFamily="34" charset="0"/>
                <a:ea typeface="Aptos" panose="020B0004020202020204" pitchFamily="34" charset="0"/>
                <a:cs typeface="Times New Roman" panose="02020603050405020304" pitchFamily="18" charset="0"/>
              </a:rPr>
              <a:t> where both doors are self-closing or automatic-closing, and are provided with a coordinator that causes the inactive leaf to be closed prior to the active leaf.</a:t>
            </a:r>
            <a:endParaRPr kumimoji="0" lang="en-US" altLang="en-US" sz="800" b="0" i="0" u="none" strike="noStrike" kern="1200" cap="none" spc="0" normalizeH="0" baseline="0" noProof="0">
              <a:ln>
                <a:noFill/>
              </a:ln>
              <a:solidFill>
                <a:prstClr val="black"/>
              </a:solidFill>
              <a:effectLst/>
              <a:uLnTx/>
              <a:uFillTx/>
              <a:latin typeface="Corbel" panose="020B050302020402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2655268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095ED-1107-4CCC-8FB2-FDEA13F83283}"/>
              </a:ext>
            </a:extLst>
          </p:cNvPr>
          <p:cNvSpPr>
            <a:spLocks noGrp="1"/>
          </p:cNvSpPr>
          <p:nvPr>
            <p:ph type="title"/>
          </p:nvPr>
        </p:nvSpPr>
        <p:spPr>
          <a:xfrm>
            <a:off x="1143000" y="379012"/>
            <a:ext cx="9875520" cy="777903"/>
          </a:xfrm>
        </p:spPr>
        <p:txBody>
          <a:bodyPr>
            <a:normAutofit/>
          </a:bodyPr>
          <a:lstStyle/>
          <a:p>
            <a:pPr algn="ctr"/>
            <a:r>
              <a:rPr lang="en-US" b="1">
                <a:latin typeface="Abadi" panose="020B0604020104020204" pitchFamily="34" charset="0"/>
              </a:rPr>
              <a:t>1010.2.6 – Stairway doors.</a:t>
            </a:r>
          </a:p>
        </p:txBody>
      </p:sp>
      <p:sp>
        <p:nvSpPr>
          <p:cNvPr id="3" name="Content Placeholder 2">
            <a:extLst>
              <a:ext uri="{FF2B5EF4-FFF2-40B4-BE49-F238E27FC236}">
                <a16:creationId xmlns:a16="http://schemas.microsoft.com/office/drawing/2014/main" id="{3BA54F18-94BB-4349-B5A6-B8D0A55C1E64}"/>
              </a:ext>
            </a:extLst>
          </p:cNvPr>
          <p:cNvSpPr>
            <a:spLocks noGrp="1"/>
          </p:cNvSpPr>
          <p:nvPr>
            <p:ph idx="1"/>
          </p:nvPr>
        </p:nvSpPr>
        <p:spPr>
          <a:xfrm>
            <a:off x="491654" y="1341782"/>
            <a:ext cx="6716203" cy="5039140"/>
          </a:xfrm>
        </p:spPr>
        <p:txBody>
          <a:bodyPr>
            <a:normAutofit fontScale="92500" lnSpcReduction="20000"/>
          </a:bodyPr>
          <a:lstStyle/>
          <a:p>
            <a:r>
              <a:rPr lang="en-US" b="1">
                <a:solidFill>
                  <a:srgbClr val="0070C0"/>
                </a:solidFill>
                <a:latin typeface="Abadi" panose="020B0604020104020204" pitchFamily="34" charset="0"/>
              </a:rPr>
              <a:t>Modification</a:t>
            </a:r>
            <a:r>
              <a:rPr lang="en-US">
                <a:latin typeface="Abadi" panose="020B0604020104020204" pitchFamily="34" charset="0"/>
              </a:rPr>
              <a:t>- Where stairway doors are locked from the </a:t>
            </a:r>
            <a:r>
              <a:rPr lang="en-US" err="1">
                <a:latin typeface="Abadi" panose="020B0604020104020204" pitchFamily="34" charset="0"/>
              </a:rPr>
              <a:t>nonegress</a:t>
            </a:r>
            <a:r>
              <a:rPr lang="en-US">
                <a:latin typeface="Abadi" panose="020B0604020104020204" pitchFamily="34" charset="0"/>
              </a:rPr>
              <a:t> side, additional unlocking requirements are now required. Exception 3 has been modified. </a:t>
            </a:r>
          </a:p>
          <a:p>
            <a:pPr>
              <a:buClr>
                <a:srgbClr val="0070C0"/>
              </a:buClr>
            </a:pPr>
            <a:r>
              <a:rPr lang="en-US" b="1">
                <a:latin typeface="Abadi" panose="020B0604020104020204" pitchFamily="34" charset="0"/>
              </a:rPr>
              <a:t>Section </a:t>
            </a:r>
            <a:r>
              <a:rPr lang="en-US" b="1" strike="sngStrike">
                <a:solidFill>
                  <a:schemeClr val="accent1"/>
                </a:solidFill>
                <a:latin typeface="Abadi" panose="020B0604020104020204" pitchFamily="34" charset="0"/>
              </a:rPr>
              <a:t>1010.2.7</a:t>
            </a:r>
            <a:r>
              <a:rPr lang="en-US" b="1">
                <a:latin typeface="Abadi" panose="020B0604020104020204" pitchFamily="34" charset="0"/>
              </a:rPr>
              <a:t> </a:t>
            </a:r>
            <a:r>
              <a:rPr lang="en-US" b="1">
                <a:solidFill>
                  <a:srgbClr val="0070C0"/>
                </a:solidFill>
                <a:latin typeface="Abadi" panose="020B0604020104020204" pitchFamily="34" charset="0"/>
              </a:rPr>
              <a:t>1010.2.6 </a:t>
            </a:r>
            <a:r>
              <a:rPr lang="en-US">
                <a:latin typeface="Abadi" panose="020B0604020104020204" pitchFamily="34" charset="0"/>
              </a:rPr>
              <a:t>– Interior stairway means of egress doors shall be openable from both sides without the use of special knowledge or effort.</a:t>
            </a:r>
          </a:p>
          <a:p>
            <a:pPr>
              <a:buClr>
                <a:srgbClr val="0070C0"/>
              </a:buClr>
            </a:pPr>
            <a:r>
              <a:rPr lang="en-US" b="1">
                <a:latin typeface="Abadi" panose="020B0604020104020204" pitchFamily="34" charset="0"/>
              </a:rPr>
              <a:t>Exceptions:</a:t>
            </a:r>
          </a:p>
          <a:p>
            <a:pPr lvl="1">
              <a:buClr>
                <a:srgbClr val="0070C0"/>
              </a:buClr>
            </a:pPr>
            <a:r>
              <a:rPr lang="en-US">
                <a:latin typeface="Abadi" panose="020B0604020104020204" pitchFamily="34" charset="0"/>
              </a:rPr>
              <a:t>3. Stairway exit doors </a:t>
            </a:r>
            <a:r>
              <a:rPr lang="en-US" strike="sngStrike">
                <a:solidFill>
                  <a:schemeClr val="accent1"/>
                </a:solidFill>
                <a:latin typeface="Abadi" panose="020B0604020104020204" pitchFamily="34" charset="0"/>
              </a:rPr>
              <a:t>are permitted</a:t>
            </a:r>
            <a:r>
              <a:rPr lang="en-US">
                <a:solidFill>
                  <a:schemeClr val="accent1"/>
                </a:solidFill>
                <a:latin typeface="Abadi" panose="020B0604020104020204" pitchFamily="34" charset="0"/>
              </a:rPr>
              <a:t> </a:t>
            </a:r>
            <a:r>
              <a:rPr lang="en-US">
                <a:solidFill>
                  <a:srgbClr val="0070C0"/>
                </a:solidFill>
                <a:latin typeface="Abadi" panose="020B0604020104020204" pitchFamily="34" charset="0"/>
              </a:rPr>
              <a:t>shall not </a:t>
            </a:r>
            <a:r>
              <a:rPr lang="en-US">
                <a:latin typeface="Abadi" panose="020B0604020104020204" pitchFamily="34" charset="0"/>
              </a:rPr>
              <a:t>be locked from the side opposite the egress side, </a:t>
            </a:r>
            <a:r>
              <a:rPr lang="en-US" strike="sngStrike">
                <a:solidFill>
                  <a:schemeClr val="accent1"/>
                </a:solidFill>
                <a:latin typeface="Abadi" panose="020B0604020104020204" pitchFamily="34" charset="0"/>
              </a:rPr>
              <a:t>provided that</a:t>
            </a:r>
            <a:r>
              <a:rPr lang="en-US">
                <a:latin typeface="Abadi" panose="020B0604020104020204" pitchFamily="34" charset="0"/>
              </a:rPr>
              <a:t> </a:t>
            </a:r>
            <a:r>
              <a:rPr lang="en-US">
                <a:solidFill>
                  <a:srgbClr val="0070C0"/>
                </a:solidFill>
                <a:latin typeface="Abadi" panose="020B0604020104020204" pitchFamily="34" charset="0"/>
              </a:rPr>
              <a:t>unless</a:t>
            </a:r>
            <a:r>
              <a:rPr lang="en-US">
                <a:latin typeface="Abadi" panose="020B0604020104020204" pitchFamily="34" charset="0"/>
              </a:rPr>
              <a:t> they are openable from the egress side and capable of being unlocked simultaneously without unlatching </a:t>
            </a:r>
            <a:r>
              <a:rPr lang="en-US" strike="sngStrike">
                <a:solidFill>
                  <a:schemeClr val="accent1"/>
                </a:solidFill>
                <a:latin typeface="Abadi" panose="020B0604020104020204" pitchFamily="34" charset="0"/>
              </a:rPr>
              <a:t>upon</a:t>
            </a:r>
            <a:r>
              <a:rPr lang="en-US">
                <a:latin typeface="Abadi" panose="020B0604020104020204" pitchFamily="34" charset="0"/>
              </a:rPr>
              <a:t> </a:t>
            </a:r>
            <a:r>
              <a:rPr lang="en-US">
                <a:solidFill>
                  <a:srgbClr val="0070C0"/>
                </a:solidFill>
                <a:latin typeface="Abadi" panose="020B0604020104020204" pitchFamily="34" charset="0"/>
              </a:rPr>
              <a:t>by any of the following methods;</a:t>
            </a:r>
            <a:endParaRPr lang="en-US">
              <a:latin typeface="Abadi" panose="020B0604020104020204" pitchFamily="34" charset="0"/>
            </a:endParaRPr>
          </a:p>
          <a:p>
            <a:pPr lvl="2">
              <a:buClr>
                <a:srgbClr val="0070C0"/>
              </a:buClr>
            </a:pPr>
            <a:r>
              <a:rPr lang="en-US">
                <a:latin typeface="Abadi" panose="020B0604020104020204" pitchFamily="34" charset="0"/>
              </a:rPr>
              <a:t>3.1. </a:t>
            </a:r>
            <a:r>
              <a:rPr lang="en-US">
                <a:solidFill>
                  <a:srgbClr val="0070C0"/>
                </a:solidFill>
                <a:latin typeface="Abadi" panose="020B0604020104020204" pitchFamily="34" charset="0"/>
              </a:rPr>
              <a:t>Shall be capable of being unlocked individually or simultaneously </a:t>
            </a:r>
            <a:r>
              <a:rPr lang="en-US" strike="sngStrike">
                <a:solidFill>
                  <a:schemeClr val="accent1"/>
                </a:solidFill>
                <a:latin typeface="Abadi" panose="020B0604020104020204" pitchFamily="34" charset="0"/>
              </a:rPr>
              <a:t>without unlatching</a:t>
            </a:r>
            <a:r>
              <a:rPr lang="en-US">
                <a:solidFill>
                  <a:srgbClr val="0070C0"/>
                </a:solidFill>
                <a:latin typeface="Abadi" panose="020B0604020104020204" pitchFamily="34" charset="0"/>
              </a:rPr>
              <a:t> </a:t>
            </a:r>
            <a:r>
              <a:rPr lang="en-US">
                <a:latin typeface="Abadi" panose="020B0604020104020204" pitchFamily="34" charset="0"/>
              </a:rPr>
              <a:t>upon a signal from the fire command center, where present, or a signal by emergency personnel from a single location inside the main entrance to the building.</a:t>
            </a:r>
          </a:p>
          <a:p>
            <a:pPr lvl="2">
              <a:buClr>
                <a:srgbClr val="0070C0"/>
              </a:buClr>
            </a:pPr>
            <a:r>
              <a:rPr lang="en-US">
                <a:solidFill>
                  <a:srgbClr val="0070C0"/>
                </a:solidFill>
                <a:latin typeface="Abadi" panose="020B0604020104020204" pitchFamily="34" charset="0"/>
              </a:rPr>
              <a:t>3.2. Shall unlock simultaneously upon activation of a fire alarm signal when a fire alarm system is present in an area served by the stairway.</a:t>
            </a:r>
          </a:p>
          <a:p>
            <a:pPr lvl="2">
              <a:buClr>
                <a:srgbClr val="0070C0"/>
              </a:buClr>
            </a:pPr>
            <a:r>
              <a:rPr lang="en-US">
                <a:solidFill>
                  <a:srgbClr val="0070C0"/>
                </a:solidFill>
                <a:latin typeface="Abadi" panose="020B0604020104020204" pitchFamily="34" charset="0"/>
              </a:rPr>
              <a:t>3.3. Shall unlock upon failure of the power supply to the electric lock or the locking system.</a:t>
            </a:r>
          </a:p>
        </p:txBody>
      </p:sp>
      <p:pic>
        <p:nvPicPr>
          <p:cNvPr id="2050" name="Picture 2">
            <a:extLst>
              <a:ext uri="{FF2B5EF4-FFF2-40B4-BE49-F238E27FC236}">
                <a16:creationId xmlns:a16="http://schemas.microsoft.com/office/drawing/2014/main" id="{8F90D625-EA2E-27ED-DF70-8258BDC7AD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0007" y="1800970"/>
            <a:ext cx="4305632" cy="2948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826098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asis">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ACC63D00-1EE0-4159-BF5A-6FF02000B710}"/>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1DD26F81A8835478A4DFEC08DE445BC" ma:contentTypeVersion="21" ma:contentTypeDescription="Create a new document." ma:contentTypeScope="" ma:versionID="927e08fd854b1d2c135c54124ec9aa77">
  <xsd:schema xmlns:xsd="http://www.w3.org/2001/XMLSchema" xmlns:xs="http://www.w3.org/2001/XMLSchema" xmlns:p="http://schemas.microsoft.com/office/2006/metadata/properties" xmlns:ns1="http://schemas.microsoft.com/sharepoint/v3" xmlns:ns2="8aaca3a2-042d-47ad-bae5-173866aa81b6" xmlns:ns3="dd4d6f26-32a6-4ca0-b095-8743ea79a97a" targetNamespace="http://schemas.microsoft.com/office/2006/metadata/properties" ma:root="true" ma:fieldsID="7eb9831f08eedaf5638c222bdeda544c" ns1:_="" ns2:_="" ns3:_="">
    <xsd:import namespace="http://schemas.microsoft.com/sharepoint/v3"/>
    <xsd:import namespace="8aaca3a2-042d-47ad-bae5-173866aa81b6"/>
    <xsd:import namespace="dd4d6f26-32a6-4ca0-b095-8743ea79a97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1:_ip_UnifiedCompliancePolicyProperties" minOccurs="0"/>
                <xsd:element ref="ns1:_ip_UnifiedCompliancePolicyUIAction" minOccurs="0"/>
                <xsd:element ref="ns2:MediaServiceBillingMetadata" minOccurs="0"/>
                <xsd:element ref="ns2:CloseDate" minOccurs="0"/>
                <xsd:element ref="ns2:Review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aaca3a2-042d-47ad-bae5-173866aa81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caf6efe9-67a0-45ad-90a8-beda7266a87b"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element name="CloseDate" ma:index="24" nillable="true" ma:displayName="Close Date" ma:format="DateOnly" ma:internalName="CloseDate">
      <xsd:simpleType>
        <xsd:restriction base="dms:DateTime"/>
      </xsd:simpleType>
    </xsd:element>
    <xsd:element name="Reviewers" ma:index="25" nillable="true" ma:displayName="Reviewers" ma:format="Dropdown" ma:internalName="Reviewers">
      <xsd:complexType>
        <xsd:complexContent>
          <xsd:extension base="dms:MultiChoice">
            <xsd:sequence>
              <xsd:element name="Value" maxOccurs="unbounded" minOccurs="0" nillable="true">
                <xsd:simpleType>
                  <xsd:restriction base="dms:Choice">
                    <xsd:enumeration value="Operations"/>
                    <xsd:enumeration value="Animal Control"/>
                    <xsd:enumeration value="Admin"/>
                    <xsd:enumeration value="Risk Reduction"/>
                  </xsd:restriction>
                </xsd:simple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d4d6f26-32a6-4ca0-b095-8743ea79a97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c9dfbb9-9686-46c7-874c-524ad08e2b19}" ma:internalName="TaxCatchAll" ma:showField="CatchAllData" ma:web="dd4d6f26-32a6-4ca0-b095-8743ea79a97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loseDate xmlns="8aaca3a2-042d-47ad-bae5-173866aa81b6">2025-11-14T00:00:00+00:00</CloseDate>
    <_ip_UnifiedCompliancePolicyUIAction xmlns="http://schemas.microsoft.com/sharepoint/v3" xsi:nil="true"/>
    <Reviewers xmlns="8aaca3a2-042d-47ad-bae5-173866aa81b6" xsi:nil="true"/>
    <TaxCatchAll xmlns="dd4d6f26-32a6-4ca0-b095-8743ea79a97a" xsi:nil="true"/>
    <_ip_UnifiedCompliancePolicyProperties xmlns="http://schemas.microsoft.com/sharepoint/v3" xsi:nil="true"/>
    <lcf76f155ced4ddcb4097134ff3c332f xmlns="8aaca3a2-042d-47ad-bae5-173866aa81b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A785CE3-630B-4FB2-83DB-E444CA6896E9}">
  <ds:schemaRefs>
    <ds:schemaRef ds:uri="8aaca3a2-042d-47ad-bae5-173866aa81b6"/>
    <ds:schemaRef ds:uri="dd4d6f26-32a6-4ca0-b095-8743ea79a97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2707993-BD5E-4BC1-B40D-AE0D29F4BE75}">
  <ds:schemaRefs>
    <ds:schemaRef ds:uri="http://schemas.microsoft.com/sharepoint/v3/contenttype/forms"/>
  </ds:schemaRefs>
</ds:datastoreItem>
</file>

<file path=customXml/itemProps3.xml><?xml version="1.0" encoding="utf-8"?>
<ds:datastoreItem xmlns:ds="http://schemas.openxmlformats.org/officeDocument/2006/customXml" ds:itemID="{DB2A563F-5F9A-4803-BDAB-403766679611}">
  <ds:schemaRefs>
    <ds:schemaRef ds:uri="8aaca3a2-042d-47ad-bae5-173866aa81b6"/>
    <ds:schemaRef ds:uri="dd4d6f26-32a6-4ca0-b095-8743ea79a97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TM04033929[[fn=Slate]]</Template>
  <TotalTime>0</TotalTime>
  <Words>9626</Words>
  <Application>Microsoft Office PowerPoint</Application>
  <PresentationFormat>Widescreen</PresentationFormat>
  <Paragraphs>642</Paragraphs>
  <Slides>121</Slides>
  <Notes>73</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121</vt:i4>
      </vt:variant>
    </vt:vector>
  </HeadingPairs>
  <TitlesOfParts>
    <vt:vector size="138" baseType="lpstr">
      <vt:lpstr>Abadi</vt:lpstr>
      <vt:lpstr>Aptos</vt:lpstr>
      <vt:lpstr>Aptos Display</vt:lpstr>
      <vt:lpstr>Arial</vt:lpstr>
      <vt:lpstr>Calibri</vt:lpstr>
      <vt:lpstr>Calibri Light</vt:lpstr>
      <vt:lpstr>Calisto MT</vt:lpstr>
      <vt:lpstr>Corbel</vt:lpstr>
      <vt:lpstr>normal Verdana</vt:lpstr>
      <vt:lpstr>Palatino</vt:lpstr>
      <vt:lpstr>Times</vt:lpstr>
      <vt:lpstr>Wingdings 2</vt:lpstr>
      <vt:lpstr>Slate</vt:lpstr>
      <vt:lpstr>Office Theme</vt:lpstr>
      <vt:lpstr>Basis</vt:lpstr>
      <vt:lpstr>1_Office Theme</vt:lpstr>
      <vt:lpstr>2_Office Theme</vt:lpstr>
      <vt:lpstr>Code Adoption</vt:lpstr>
      <vt:lpstr>Thank You!</vt:lpstr>
      <vt:lpstr>Agenda</vt:lpstr>
      <vt:lpstr>Updates and Reminders</vt:lpstr>
      <vt:lpstr>Importance of Updating Building Codes</vt:lpstr>
      <vt:lpstr>Manhattan Code Adoption History</vt:lpstr>
      <vt:lpstr>Code Development and Adoption</vt:lpstr>
      <vt:lpstr>PowerPoint Presentation</vt:lpstr>
      <vt:lpstr>Stakeholder Meeting Purpose </vt:lpstr>
      <vt:lpstr>Significant Changes to  the IRC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IPC 312.2: Vacuum Test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Current Amendments  to the 2021 IRC</vt:lpstr>
      <vt:lpstr>2024 International Building Code</vt:lpstr>
      <vt:lpstr>PowerPoint Presentation</vt:lpstr>
      <vt:lpstr>Minor Changes Cont.</vt:lpstr>
      <vt:lpstr>Minor Changes Cont.</vt:lpstr>
      <vt:lpstr>411.1 – Puzzle room means of egress.</vt:lpstr>
      <vt:lpstr>Table 509.1 – Incidental Uses</vt:lpstr>
      <vt:lpstr>Table 509.1 – Incidental Uses (Cont.)</vt:lpstr>
      <vt:lpstr>705.6 – Fire rated exterior wall continuity</vt:lpstr>
      <vt:lpstr>705.7.1 – Floor assemblies in Type III construction.</vt:lpstr>
      <vt:lpstr>705.7.1 – Cont.</vt:lpstr>
      <vt:lpstr>716.2.6.1 – Fire door closing for storm shelters.</vt:lpstr>
      <vt:lpstr>717.2.4 – Mechanical, electrical and plumbing controls.</vt:lpstr>
      <vt:lpstr>1010.2.1 - Unlatching</vt:lpstr>
      <vt:lpstr>1010.2.1 – Unlatching - Cont.</vt:lpstr>
      <vt:lpstr>1010.2.4 - Locks and latches (Locally Amended)</vt:lpstr>
      <vt:lpstr>Table 1010.2.4</vt:lpstr>
      <vt:lpstr>1010.2.6 – Stairway doors.</vt:lpstr>
      <vt:lpstr>1011.5.5.1 – Nosing projections size.</vt:lpstr>
      <vt:lpstr>1015.3 – Guardrail Height within dwelling units</vt:lpstr>
      <vt:lpstr>1807.2.5 – Guards at retaining walls.</vt:lpstr>
      <vt:lpstr>Guards at retaining walls.</vt:lpstr>
      <vt:lpstr>2902.3.6 - Multiple User Restroom Door Locking</vt:lpstr>
      <vt:lpstr>3111.3.5.2 – Photovoltaic panels installed over a roof assembly.</vt:lpstr>
      <vt:lpstr>Appendix P - Sleeping Lofts</vt:lpstr>
      <vt:lpstr>Appendix P - Sleeping Lofts – Cont.</vt:lpstr>
      <vt:lpstr>Appendix P - Sleeping Lofts – Cont.</vt:lpstr>
      <vt:lpstr>Appendix P - Sleeping Lofts – Cont.</vt:lpstr>
      <vt:lpstr>Appendix P - Sleeping Lofts – Cont.</vt:lpstr>
      <vt:lpstr>2024 International Existing Building Code Significant Changes</vt:lpstr>
      <vt:lpstr>104 - Code Official Duties </vt:lpstr>
      <vt:lpstr>303 - Storm Shelters</vt:lpstr>
      <vt:lpstr>401.2 - Work on nondamaged components</vt:lpstr>
      <vt:lpstr>405.1 - Concrete repairs</vt:lpstr>
      <vt:lpstr>502.1.2 – Creation or extension of nonconformity</vt:lpstr>
      <vt:lpstr>908 – Emergency responder communication system</vt:lpstr>
      <vt:lpstr>1011.2.1 – Removal of sprinkler systems</vt:lpstr>
      <vt:lpstr>2024 International Fire Code Significant Changes</vt:lpstr>
      <vt:lpstr>Sprinkler &amp; Alarm Systems for Li-Ion batteries</vt:lpstr>
      <vt:lpstr>Carbon Monoxide Detection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Beniah Naylor</dc:creator>
  <cp:lastModifiedBy>Marie Barnett</cp:lastModifiedBy>
  <cp:revision>3</cp:revision>
  <dcterms:created xsi:type="dcterms:W3CDTF">2025-09-30T13:47:09Z</dcterms:created>
  <dcterms:modified xsi:type="dcterms:W3CDTF">2025-12-23T19:10:01Z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0x010100C1DD26F81A8835478A4DFEC08DE445BC</vt:lpwstr>
  </property>
  <property fmtid="{D5CDD505-2E9C-101B-9397-08002B2CF9AE}" pid="3" name="MediaServiceImageTags">
    <vt:lpwstr/>
  </property>
</Properties>
</file>